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37"/>
  </p:notesMasterIdLst>
  <p:sldIdLst>
    <p:sldId id="316" r:id="rId5"/>
    <p:sldId id="355" r:id="rId6"/>
    <p:sldId id="323" r:id="rId7"/>
    <p:sldId id="264" r:id="rId8"/>
    <p:sldId id="353" r:id="rId9"/>
    <p:sldId id="354" r:id="rId10"/>
    <p:sldId id="352" r:id="rId11"/>
    <p:sldId id="350" r:id="rId12"/>
    <p:sldId id="301" r:id="rId13"/>
    <p:sldId id="305" r:id="rId14"/>
    <p:sldId id="307" r:id="rId15"/>
    <p:sldId id="308" r:id="rId16"/>
    <p:sldId id="309" r:id="rId17"/>
    <p:sldId id="272" r:id="rId18"/>
    <p:sldId id="334" r:id="rId19"/>
    <p:sldId id="351" r:id="rId20"/>
    <p:sldId id="291" r:id="rId21"/>
    <p:sldId id="292" r:id="rId22"/>
    <p:sldId id="265" r:id="rId23"/>
    <p:sldId id="294" r:id="rId24"/>
    <p:sldId id="267" r:id="rId25"/>
    <p:sldId id="319" r:id="rId26"/>
    <p:sldId id="342" r:id="rId27"/>
    <p:sldId id="343" r:id="rId28"/>
    <p:sldId id="344" r:id="rId29"/>
    <p:sldId id="324" r:id="rId30"/>
    <p:sldId id="325" r:id="rId31"/>
    <p:sldId id="326" r:id="rId32"/>
    <p:sldId id="327" r:id="rId33"/>
    <p:sldId id="328" r:id="rId34"/>
    <p:sldId id="329" r:id="rId35"/>
    <p:sldId id="321" r:id="rId36"/>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189E210-DA08-4DD5-9A5F-F6BB64E56F5B}">
          <p14:sldIdLst>
            <p14:sldId id="316"/>
            <p14:sldId id="355"/>
            <p14:sldId id="323"/>
            <p14:sldId id="264"/>
            <p14:sldId id="353"/>
            <p14:sldId id="354"/>
            <p14:sldId id="352"/>
            <p14:sldId id="350"/>
            <p14:sldId id="301"/>
            <p14:sldId id="305"/>
            <p14:sldId id="307"/>
            <p14:sldId id="308"/>
            <p14:sldId id="309"/>
            <p14:sldId id="272"/>
            <p14:sldId id="334"/>
            <p14:sldId id="351"/>
            <p14:sldId id="291"/>
            <p14:sldId id="292"/>
            <p14:sldId id="265"/>
            <p14:sldId id="294"/>
            <p14:sldId id="267"/>
            <p14:sldId id="319"/>
            <p14:sldId id="342"/>
            <p14:sldId id="343"/>
            <p14:sldId id="344"/>
            <p14:sldId id="324"/>
            <p14:sldId id="325"/>
            <p14:sldId id="326"/>
            <p14:sldId id="327"/>
            <p14:sldId id="328"/>
            <p14:sldId id="329"/>
            <p14:sldId id="32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lly, Melinda" initials="LM" lastIdx="6" clrIdx="0">
    <p:extLst>
      <p:ext uri="{19B8F6BF-5375-455C-9EA6-DF929625EA0E}">
        <p15:presenceInfo xmlns:p15="http://schemas.microsoft.com/office/powerpoint/2012/main" userId="S-1-5-21-3676313182-2055043702-2189418671-5288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8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31" autoAdjust="0"/>
    <p:restoredTop sz="94674"/>
  </p:normalViewPr>
  <p:slideViewPr>
    <p:cSldViewPr snapToGrid="0" snapToObjects="1">
      <p:cViewPr varScale="1">
        <p:scale>
          <a:sx n="101" d="100"/>
          <a:sy n="101" d="100"/>
        </p:scale>
        <p:origin x="120" y="594"/>
      </p:cViewPr>
      <p:guideLst/>
    </p:cSldViewPr>
  </p:slideViewPr>
  <p:notesTextViewPr>
    <p:cViewPr>
      <p:scale>
        <a:sx n="3" d="2"/>
        <a:sy n="3" d="2"/>
      </p:scale>
      <p:origin x="0" y="0"/>
    </p:cViewPr>
  </p:notesTextViewPr>
  <p:sorterViewPr>
    <p:cViewPr>
      <p:scale>
        <a:sx n="100" d="100"/>
        <a:sy n="100" d="100"/>
      </p:scale>
      <p:origin x="0" y="-1096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0-06T17:04:31.754" idx="3">
    <p:pos x="10" y="10"/>
    <p:text>I would suggest that the progress notes and additional reviewers sections should be placed together after all of the regular process pages (maybe in the appendix) and you can reference those pages on the appropriate steps on the earlier slides.  This seems oddly inserted here before the second level slides.</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689DB952-47EC-4660-8855-26590B04250B}" type="datetimeFigureOut">
              <a:rPr lang="en-US" smtClean="0"/>
              <a:t>11/2/2022</a:t>
            </a:fld>
            <a:endParaRPr lang="en-US" dirty="0"/>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FA633F0A-91DE-4B55-B7B3-CB690401126D}" type="slidenum">
              <a:rPr lang="en-US" smtClean="0"/>
              <a:t>‹#›</a:t>
            </a:fld>
            <a:endParaRPr lang="en-US" dirty="0"/>
          </a:p>
        </p:txBody>
      </p:sp>
    </p:spTree>
    <p:extLst>
      <p:ext uri="{BB962C8B-B14F-4D97-AF65-F5344CB8AC3E}">
        <p14:creationId xmlns:p14="http://schemas.microsoft.com/office/powerpoint/2010/main" val="2677909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633F0A-91DE-4B55-B7B3-CB690401126D}" type="slidenum">
              <a:rPr lang="en-US" smtClean="0"/>
              <a:t>4</a:t>
            </a:fld>
            <a:endParaRPr lang="en-US" dirty="0"/>
          </a:p>
        </p:txBody>
      </p:sp>
    </p:spTree>
    <p:extLst>
      <p:ext uri="{BB962C8B-B14F-4D97-AF65-F5344CB8AC3E}">
        <p14:creationId xmlns:p14="http://schemas.microsoft.com/office/powerpoint/2010/main" val="3338201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CC7B5CB3-F6A7-BC47-8CB9-F0ABF2A1689F}" type="slidenum">
              <a:rPr lang="en-US" smtClean="0"/>
              <a:t>‹#›</a:t>
            </a:fld>
            <a:endParaRPr lang="en-US" dirty="0"/>
          </a:p>
        </p:txBody>
      </p:sp>
    </p:spTree>
    <p:extLst>
      <p:ext uri="{BB962C8B-B14F-4D97-AF65-F5344CB8AC3E}">
        <p14:creationId xmlns:p14="http://schemas.microsoft.com/office/powerpoint/2010/main" val="1996215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9non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C7B5CB3-F6A7-BC47-8CB9-F0ABF2A1689F}" type="slidenum">
              <a:rPr lang="en-US" smtClean="0"/>
              <a:t>‹#›</a:t>
            </a:fld>
            <a:endParaRPr lang="en-US" dirty="0"/>
          </a:p>
        </p:txBody>
      </p:sp>
    </p:spTree>
    <p:extLst>
      <p:ext uri="{BB962C8B-B14F-4D97-AF65-F5344CB8AC3E}">
        <p14:creationId xmlns:p14="http://schemas.microsoft.com/office/powerpoint/2010/main" val="2761758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0nontit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963827"/>
            <a:ext cx="2628900" cy="494270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963827"/>
            <a:ext cx="7734300" cy="49427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C7B5CB3-F6A7-BC47-8CB9-F0ABF2A1689F}" type="slidenum">
              <a:rPr lang="en-US" smtClean="0"/>
              <a:t>‹#›</a:t>
            </a:fld>
            <a:endParaRPr lang="en-US" dirty="0"/>
          </a:p>
        </p:txBody>
      </p:sp>
    </p:spTree>
    <p:extLst>
      <p:ext uri="{BB962C8B-B14F-4D97-AF65-F5344CB8AC3E}">
        <p14:creationId xmlns:p14="http://schemas.microsoft.com/office/powerpoint/2010/main" val="2481238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1nontit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C7B5CB3-F6A7-BC47-8CB9-F0ABF2A1689F}" type="slidenum">
              <a:rPr lang="en-US" smtClean="0"/>
              <a:t>‹#›</a:t>
            </a:fld>
            <a:endParaRPr lang="en-US" dirty="0"/>
          </a:p>
        </p:txBody>
      </p:sp>
      <p:sp>
        <p:nvSpPr>
          <p:cNvPr id="3" name="Slide Number Placeholder 3"/>
          <p:cNvSpPr txBox="1">
            <a:spLocks/>
          </p:cNvSpPr>
          <p:nvPr userDrawn="1"/>
        </p:nvSpPr>
        <p:spPr>
          <a:xfrm>
            <a:off x="154882" y="6453966"/>
            <a:ext cx="66807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HSC</a:t>
            </a:r>
          </a:p>
        </p:txBody>
      </p:sp>
    </p:spTree>
    <p:extLst>
      <p:ext uri="{BB962C8B-B14F-4D97-AF65-F5344CB8AC3E}">
        <p14:creationId xmlns:p14="http://schemas.microsoft.com/office/powerpoint/2010/main" val="2244950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Only" preserve="1">
  <p:cSld name="2non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CC7B5CB3-F6A7-BC47-8CB9-F0ABF2A1689F}" type="slidenum">
              <a:rPr lang="en-US" smtClean="0"/>
              <a:t>‹#›</a:t>
            </a:fld>
            <a:endParaRPr lang="en-US" dirty="0"/>
          </a:p>
        </p:txBody>
      </p:sp>
    </p:spTree>
    <p:extLst>
      <p:ext uri="{BB962C8B-B14F-4D97-AF65-F5344CB8AC3E}">
        <p14:creationId xmlns:p14="http://schemas.microsoft.com/office/powerpoint/2010/main" val="3207740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3non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C7B5CB3-F6A7-BC47-8CB9-F0ABF2A1689F}" type="slidenum">
              <a:rPr lang="en-US" smtClean="0"/>
              <a:t>‹#›</a:t>
            </a:fld>
            <a:endParaRPr lang="en-US" dirty="0"/>
          </a:p>
        </p:txBody>
      </p:sp>
      <p:sp>
        <p:nvSpPr>
          <p:cNvPr id="5" name="Slide Number Placeholder 5">
            <a:extLst>
              <a:ext uri="{FF2B5EF4-FFF2-40B4-BE49-F238E27FC236}">
                <a16:creationId xmlns:a16="http://schemas.microsoft.com/office/drawing/2014/main" id="{856FC48F-827A-48A8-9F78-FC8BDB258DAA}"/>
              </a:ext>
            </a:extLst>
          </p:cNvPr>
          <p:cNvSpPr txBox="1">
            <a:spLocks/>
          </p:cNvSpPr>
          <p:nvPr userDrawn="1"/>
        </p:nvSpPr>
        <p:spPr>
          <a:xfrm>
            <a:off x="335692" y="6453966"/>
            <a:ext cx="82635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HSC</a:t>
            </a:r>
          </a:p>
        </p:txBody>
      </p:sp>
    </p:spTree>
    <p:extLst>
      <p:ext uri="{BB962C8B-B14F-4D97-AF65-F5344CB8AC3E}">
        <p14:creationId xmlns:p14="http://schemas.microsoft.com/office/powerpoint/2010/main" val="4168998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4nontitle">
    <p:spTree>
      <p:nvGrpSpPr>
        <p:cNvPr id="1" name=""/>
        <p:cNvGrpSpPr/>
        <p:nvPr/>
      </p:nvGrpSpPr>
      <p:grpSpPr>
        <a:xfrm>
          <a:off x="0" y="0"/>
          <a:ext cx="0" cy="0"/>
          <a:chOff x="0" y="0"/>
          <a:chExt cx="0" cy="0"/>
        </a:xfrm>
      </p:grpSpPr>
      <p:sp>
        <p:nvSpPr>
          <p:cNvPr id="2" name="Title 1"/>
          <p:cNvSpPr>
            <a:spLocks noGrp="1"/>
          </p:cNvSpPr>
          <p:nvPr>
            <p:ph type="title"/>
          </p:nvPr>
        </p:nvSpPr>
        <p:spPr>
          <a:xfrm>
            <a:off x="831850" y="1092316"/>
            <a:ext cx="10515600" cy="2357634"/>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3656962"/>
            <a:ext cx="10515600" cy="216306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CC7B5CB3-F6A7-BC47-8CB9-F0ABF2A1689F}" type="slidenum">
              <a:rPr lang="en-US" smtClean="0"/>
              <a:t>‹#›</a:t>
            </a:fld>
            <a:endParaRPr lang="en-US" dirty="0"/>
          </a:p>
        </p:txBody>
      </p:sp>
    </p:spTree>
    <p:extLst>
      <p:ext uri="{BB962C8B-B14F-4D97-AF65-F5344CB8AC3E}">
        <p14:creationId xmlns:p14="http://schemas.microsoft.com/office/powerpoint/2010/main" val="2305641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5non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03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03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CC7B5CB3-F6A7-BC47-8CB9-F0ABF2A1689F}" type="slidenum">
              <a:rPr lang="en-US" smtClean="0"/>
              <a:t>‹#›</a:t>
            </a:fld>
            <a:endParaRPr lang="en-US" dirty="0"/>
          </a:p>
        </p:txBody>
      </p:sp>
    </p:spTree>
    <p:extLst>
      <p:ext uri="{BB962C8B-B14F-4D97-AF65-F5344CB8AC3E}">
        <p14:creationId xmlns:p14="http://schemas.microsoft.com/office/powerpoint/2010/main" val="2935862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6nontitl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CC7B5CB3-F6A7-BC47-8CB9-F0ABF2A1689F}" type="slidenum">
              <a:rPr lang="en-US" smtClean="0"/>
              <a:t>‹#›</a:t>
            </a:fld>
            <a:endParaRPr lang="en-US" dirty="0"/>
          </a:p>
        </p:txBody>
      </p:sp>
    </p:spTree>
    <p:extLst>
      <p:ext uri="{BB962C8B-B14F-4D97-AF65-F5344CB8AC3E}">
        <p14:creationId xmlns:p14="http://schemas.microsoft.com/office/powerpoint/2010/main" val="2805914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7nontitl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CC7B5CB3-F6A7-BC47-8CB9-F0ABF2A1689F}" type="slidenum">
              <a:rPr lang="en-US" smtClean="0"/>
              <a:t>‹#›</a:t>
            </a:fld>
            <a:endParaRPr lang="en-US" dirty="0"/>
          </a:p>
        </p:txBody>
      </p:sp>
    </p:spTree>
    <p:extLst>
      <p:ext uri="{BB962C8B-B14F-4D97-AF65-F5344CB8AC3E}">
        <p14:creationId xmlns:p14="http://schemas.microsoft.com/office/powerpoint/2010/main" val="2938799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8nontitle">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CC7B5CB3-F6A7-BC47-8CB9-F0ABF2A1689F}" type="slidenum">
              <a:rPr lang="en-US" smtClean="0"/>
              <a:t>‹#›</a:t>
            </a:fld>
            <a:endParaRPr lang="en-US" dirty="0"/>
          </a:p>
        </p:txBody>
      </p:sp>
    </p:spTree>
    <p:extLst>
      <p:ext uri="{BB962C8B-B14F-4D97-AF65-F5344CB8AC3E}">
        <p14:creationId xmlns:p14="http://schemas.microsoft.com/office/powerpoint/2010/main" val="1167201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000897"/>
            <a:ext cx="10515600" cy="77847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99767"/>
            <a:ext cx="10515600" cy="398205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0991909" y="6484129"/>
            <a:ext cx="502508"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C7B5CB3-F6A7-BC47-8CB9-F0ABF2A1689F}" type="slidenum">
              <a:rPr lang="en-US" smtClean="0"/>
              <a:pPr/>
              <a:t>‹#›</a:t>
            </a:fld>
            <a:endParaRPr lang="en-US" dirty="0"/>
          </a:p>
        </p:txBody>
      </p:sp>
    </p:spTree>
    <p:extLst>
      <p:ext uri="{BB962C8B-B14F-4D97-AF65-F5344CB8AC3E}">
        <p14:creationId xmlns:p14="http://schemas.microsoft.com/office/powerpoint/2010/main" val="37934961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performanceevals@untdallas.edu"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my.untsystem.edu/"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jobs.untsystem.edu/hr" TargetMode="External"/><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my.untsystem.edu/"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56CF8-2729-4076-B5BC-05EB362EB84C}"/>
              </a:ext>
            </a:extLst>
          </p:cNvPr>
          <p:cNvSpPr>
            <a:spLocks noGrp="1"/>
          </p:cNvSpPr>
          <p:nvPr>
            <p:ph type="title"/>
          </p:nvPr>
        </p:nvSpPr>
        <p:spPr>
          <a:xfrm>
            <a:off x="727563" y="2478243"/>
            <a:ext cx="10515600" cy="778476"/>
          </a:xfrm>
        </p:spPr>
        <p:txBody>
          <a:bodyPr>
            <a:normAutofit fontScale="90000"/>
          </a:bodyPr>
          <a:lstStyle/>
          <a:p>
            <a:pPr algn="ctr"/>
            <a:br>
              <a:rPr lang="en-US" dirty="0"/>
            </a:br>
            <a:br>
              <a:rPr lang="en-US" dirty="0"/>
            </a:br>
            <a:br>
              <a:rPr lang="en-US" b="1" dirty="0"/>
            </a:br>
            <a:r>
              <a:rPr lang="en-US" b="1" dirty="0"/>
              <a:t>PeopleAdmin Performance Management</a:t>
            </a:r>
            <a:br>
              <a:rPr lang="en-US" b="1" dirty="0"/>
            </a:br>
            <a:r>
              <a:rPr lang="en-US" b="1" dirty="0"/>
              <a:t>User Guide</a:t>
            </a:r>
            <a:br>
              <a:rPr lang="en-US" b="1" dirty="0"/>
            </a:br>
            <a:br>
              <a:rPr lang="en-US" b="1" dirty="0"/>
            </a:br>
            <a:br>
              <a:rPr lang="en-US" dirty="0"/>
            </a:br>
            <a:r>
              <a:rPr lang="en-US" sz="4000" dirty="0"/>
              <a:t>UNT Dallas</a:t>
            </a:r>
            <a:br>
              <a:rPr lang="en-US" sz="4000" dirty="0"/>
            </a:br>
            <a:r>
              <a:rPr lang="en-US" sz="4000" dirty="0"/>
              <a:t>2023 Evaluation Period</a:t>
            </a:r>
          </a:p>
        </p:txBody>
      </p:sp>
      <p:sp>
        <p:nvSpPr>
          <p:cNvPr id="4" name="Slide Number Placeholder 3">
            <a:extLst>
              <a:ext uri="{FF2B5EF4-FFF2-40B4-BE49-F238E27FC236}">
                <a16:creationId xmlns:a16="http://schemas.microsoft.com/office/drawing/2014/main" id="{BA173BD8-F796-45B6-9748-EA9DE6B06494}"/>
              </a:ext>
            </a:extLst>
          </p:cNvPr>
          <p:cNvSpPr>
            <a:spLocks noGrp="1"/>
          </p:cNvSpPr>
          <p:nvPr>
            <p:ph type="sldNum" sz="quarter" idx="12"/>
          </p:nvPr>
        </p:nvSpPr>
        <p:spPr/>
        <p:txBody>
          <a:bodyPr/>
          <a:lstStyle/>
          <a:p>
            <a:fld id="{CC7B5CB3-F6A7-BC47-8CB9-F0ABF2A1689F}" type="slidenum">
              <a:rPr lang="en-US" smtClean="0"/>
              <a:t>1</a:t>
            </a:fld>
            <a:endParaRPr lang="en-US" dirty="0"/>
          </a:p>
        </p:txBody>
      </p:sp>
    </p:spTree>
    <p:extLst>
      <p:ext uri="{BB962C8B-B14F-4D97-AF65-F5344CB8AC3E}">
        <p14:creationId xmlns:p14="http://schemas.microsoft.com/office/powerpoint/2010/main" val="926996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C7B5CB3-F6A7-BC47-8CB9-F0ABF2A1689F}" type="slidenum">
              <a:rPr lang="en-US" smtClean="0"/>
              <a:t>10</a:t>
            </a:fld>
            <a:endParaRPr lang="en-US" dirty="0"/>
          </a:p>
        </p:txBody>
      </p:sp>
      <p:sp>
        <p:nvSpPr>
          <p:cNvPr id="6" name="Title 1">
            <a:extLst>
              <a:ext uri="{FF2B5EF4-FFF2-40B4-BE49-F238E27FC236}">
                <a16:creationId xmlns:a16="http://schemas.microsoft.com/office/drawing/2014/main" id="{4B998AAF-96F1-4E51-B474-B14084F37461}"/>
              </a:ext>
            </a:extLst>
          </p:cNvPr>
          <p:cNvSpPr txBox="1">
            <a:spLocks/>
          </p:cNvSpPr>
          <p:nvPr/>
        </p:nvSpPr>
        <p:spPr>
          <a:xfrm>
            <a:off x="852357" y="1005376"/>
            <a:ext cx="10515600" cy="7784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 End of Year Review Meeting</a:t>
            </a:r>
          </a:p>
        </p:txBody>
      </p:sp>
      <p:sp>
        <p:nvSpPr>
          <p:cNvPr id="7" name="TextBox 6"/>
          <p:cNvSpPr txBox="1"/>
          <p:nvPr/>
        </p:nvSpPr>
        <p:spPr>
          <a:xfrm>
            <a:off x="343212" y="4805235"/>
            <a:ext cx="11505573" cy="646331"/>
          </a:xfrm>
          <a:prstGeom prst="rect">
            <a:avLst/>
          </a:prstGeom>
          <a:noFill/>
          <a:ln w="19050">
            <a:solidFill>
              <a:schemeClr val="tx1"/>
            </a:solidFill>
          </a:ln>
        </p:spPr>
        <p:txBody>
          <a:bodyPr wrap="square" rtlCol="0">
            <a:spAutoFit/>
          </a:bodyPr>
          <a:lstStyle/>
          <a:p>
            <a:r>
              <a:rPr lang="en-US" dirty="0"/>
              <a:t>Following completion of the Supervisor Evaluation, the supervisor should schedule a meeting with the employee to provide feedback on goals and the overall evaluation score for the review period. </a:t>
            </a:r>
          </a:p>
        </p:txBody>
      </p:sp>
      <p:pic>
        <p:nvPicPr>
          <p:cNvPr id="3" name="Picture 2">
            <a:extLst>
              <a:ext uri="{FF2B5EF4-FFF2-40B4-BE49-F238E27FC236}">
                <a16:creationId xmlns:a16="http://schemas.microsoft.com/office/drawing/2014/main" id="{20977C4A-2C41-4EE0-BD9B-8A99F9CA4D73}"/>
              </a:ext>
            </a:extLst>
          </p:cNvPr>
          <p:cNvPicPr>
            <a:picLocks noChangeAspect="1"/>
          </p:cNvPicPr>
          <p:nvPr/>
        </p:nvPicPr>
        <p:blipFill rotWithShape="1">
          <a:blip r:embed="rId2"/>
          <a:srcRect/>
          <a:stretch/>
        </p:blipFill>
        <p:spPr>
          <a:xfrm>
            <a:off x="166687" y="1956122"/>
            <a:ext cx="11858625" cy="2630165"/>
          </a:xfrm>
          <a:prstGeom prst="rect">
            <a:avLst/>
          </a:prstGeom>
        </p:spPr>
      </p:pic>
    </p:spTree>
    <p:extLst>
      <p:ext uri="{BB962C8B-B14F-4D97-AF65-F5344CB8AC3E}">
        <p14:creationId xmlns:p14="http://schemas.microsoft.com/office/powerpoint/2010/main" val="2945367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C7B5CB3-F6A7-BC47-8CB9-F0ABF2A1689F}" type="slidenum">
              <a:rPr lang="en-US" smtClean="0"/>
              <a:t>11</a:t>
            </a:fld>
            <a:endParaRPr lang="en-US" dirty="0"/>
          </a:p>
        </p:txBody>
      </p:sp>
      <p:sp>
        <p:nvSpPr>
          <p:cNvPr id="5" name="Title 1">
            <a:extLst>
              <a:ext uri="{FF2B5EF4-FFF2-40B4-BE49-F238E27FC236}">
                <a16:creationId xmlns:a16="http://schemas.microsoft.com/office/drawing/2014/main" id="{4B998AAF-96F1-4E51-B474-B14084F37461}"/>
              </a:ext>
            </a:extLst>
          </p:cNvPr>
          <p:cNvSpPr txBox="1">
            <a:spLocks/>
          </p:cNvSpPr>
          <p:nvPr/>
        </p:nvSpPr>
        <p:spPr>
          <a:xfrm>
            <a:off x="852357" y="1149989"/>
            <a:ext cx="10515600" cy="7784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 Employee Acknowledges Evaluation</a:t>
            </a:r>
          </a:p>
        </p:txBody>
      </p:sp>
      <p:sp>
        <p:nvSpPr>
          <p:cNvPr id="6" name="TextBox 5"/>
          <p:cNvSpPr txBox="1"/>
          <p:nvPr/>
        </p:nvSpPr>
        <p:spPr>
          <a:xfrm>
            <a:off x="357370" y="1813078"/>
            <a:ext cx="11505573" cy="615553"/>
          </a:xfrm>
          <a:prstGeom prst="rect">
            <a:avLst/>
          </a:prstGeom>
          <a:noFill/>
          <a:ln w="19050">
            <a:solidFill>
              <a:schemeClr val="tx1"/>
            </a:solidFill>
          </a:ln>
        </p:spPr>
        <p:txBody>
          <a:bodyPr wrap="square" rtlCol="0">
            <a:spAutoFit/>
          </a:bodyPr>
          <a:lstStyle/>
          <a:p>
            <a:r>
              <a:rPr lang="en-US" sz="1600" dirty="0"/>
              <a:t>Once the End of Year Review Meeting has concluded, the employee will receive an email notification directing them to complete the acknowledgement of the evaluation.  This document will contain the supervisor’s comments and the overall review score</a:t>
            </a:r>
            <a:r>
              <a:rPr lang="en-US" dirty="0"/>
              <a:t>.</a:t>
            </a:r>
          </a:p>
        </p:txBody>
      </p:sp>
      <p:pic>
        <p:nvPicPr>
          <p:cNvPr id="3" name="Picture 2">
            <a:extLst>
              <a:ext uri="{FF2B5EF4-FFF2-40B4-BE49-F238E27FC236}">
                <a16:creationId xmlns:a16="http://schemas.microsoft.com/office/drawing/2014/main" id="{B729DC07-2ADC-4C72-B011-ACBD81CDFC77}"/>
              </a:ext>
            </a:extLst>
          </p:cNvPr>
          <p:cNvPicPr>
            <a:picLocks noChangeAspect="1"/>
          </p:cNvPicPr>
          <p:nvPr/>
        </p:nvPicPr>
        <p:blipFill>
          <a:blip r:embed="rId2"/>
          <a:stretch>
            <a:fillRect/>
          </a:stretch>
        </p:blipFill>
        <p:spPr>
          <a:xfrm>
            <a:off x="430057" y="2650714"/>
            <a:ext cx="11046106" cy="3795421"/>
          </a:xfrm>
          <a:prstGeom prst="rect">
            <a:avLst/>
          </a:prstGeom>
        </p:spPr>
      </p:pic>
      <p:sp>
        <p:nvSpPr>
          <p:cNvPr id="9" name="Rectangle 8">
            <a:extLst>
              <a:ext uri="{FF2B5EF4-FFF2-40B4-BE49-F238E27FC236}">
                <a16:creationId xmlns:a16="http://schemas.microsoft.com/office/drawing/2014/main" id="{7222FA11-CE93-4894-ABBF-CE7247A76AE0}"/>
              </a:ext>
            </a:extLst>
          </p:cNvPr>
          <p:cNvSpPr/>
          <p:nvPr/>
        </p:nvSpPr>
        <p:spPr>
          <a:xfrm>
            <a:off x="1875099" y="2991053"/>
            <a:ext cx="682906" cy="237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2112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C7B5CB3-F6A7-BC47-8CB9-F0ABF2A1689F}" type="slidenum">
              <a:rPr lang="en-US" smtClean="0"/>
              <a:t>12</a:t>
            </a:fld>
            <a:endParaRPr lang="en-US" dirty="0"/>
          </a:p>
        </p:txBody>
      </p:sp>
      <p:sp>
        <p:nvSpPr>
          <p:cNvPr id="5" name="Title 1">
            <a:extLst>
              <a:ext uri="{FF2B5EF4-FFF2-40B4-BE49-F238E27FC236}">
                <a16:creationId xmlns:a16="http://schemas.microsoft.com/office/drawing/2014/main" id="{4B998AAF-96F1-4E51-B474-B14084F37461}"/>
              </a:ext>
            </a:extLst>
          </p:cNvPr>
          <p:cNvSpPr txBox="1">
            <a:spLocks/>
          </p:cNvSpPr>
          <p:nvPr/>
        </p:nvSpPr>
        <p:spPr>
          <a:xfrm>
            <a:off x="852357" y="1069795"/>
            <a:ext cx="10515600" cy="7784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 Employee Acknowledges Evaluation (cont.)</a:t>
            </a:r>
          </a:p>
        </p:txBody>
      </p:sp>
      <p:sp>
        <p:nvSpPr>
          <p:cNvPr id="7" name="Rectangle 6"/>
          <p:cNvSpPr/>
          <p:nvPr/>
        </p:nvSpPr>
        <p:spPr>
          <a:xfrm>
            <a:off x="5802284" y="6001789"/>
            <a:ext cx="1321723" cy="3675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523767" y="5358831"/>
            <a:ext cx="10844190" cy="584775"/>
          </a:xfrm>
          <a:prstGeom prst="rect">
            <a:avLst/>
          </a:prstGeom>
          <a:noFill/>
          <a:ln w="19050">
            <a:solidFill>
              <a:schemeClr val="tx1"/>
            </a:solidFill>
          </a:ln>
        </p:spPr>
        <p:txBody>
          <a:bodyPr wrap="square" rtlCol="0">
            <a:spAutoFit/>
          </a:bodyPr>
          <a:lstStyle/>
          <a:p>
            <a:r>
              <a:rPr lang="en-US" sz="1600" dirty="0"/>
              <a:t>The employee can review the content of the evaluation, scroll to the bottom of the page to see the overall rating, add any optional comments if desired, and click on the “Acknowledge” button to indicate receipt of the evaluation.</a:t>
            </a:r>
          </a:p>
        </p:txBody>
      </p:sp>
      <p:pic>
        <p:nvPicPr>
          <p:cNvPr id="11" name="Picture 10">
            <a:extLst>
              <a:ext uri="{FF2B5EF4-FFF2-40B4-BE49-F238E27FC236}">
                <a16:creationId xmlns:a16="http://schemas.microsoft.com/office/drawing/2014/main" id="{8C872013-AA51-441B-84E7-9A0E0C5990BC}"/>
              </a:ext>
            </a:extLst>
          </p:cNvPr>
          <p:cNvPicPr>
            <a:picLocks noChangeAspect="1"/>
          </p:cNvPicPr>
          <p:nvPr/>
        </p:nvPicPr>
        <p:blipFill>
          <a:blip r:embed="rId2"/>
          <a:stretch>
            <a:fillRect/>
          </a:stretch>
        </p:blipFill>
        <p:spPr>
          <a:xfrm>
            <a:off x="1247595" y="1876415"/>
            <a:ext cx="9396533" cy="3454272"/>
          </a:xfrm>
          <a:prstGeom prst="rect">
            <a:avLst/>
          </a:prstGeom>
        </p:spPr>
      </p:pic>
    </p:spTree>
    <p:extLst>
      <p:ext uri="{BB962C8B-B14F-4D97-AF65-F5344CB8AC3E}">
        <p14:creationId xmlns:p14="http://schemas.microsoft.com/office/powerpoint/2010/main" val="3816809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C7B5CB3-F6A7-BC47-8CB9-F0ABF2A1689F}" type="slidenum">
              <a:rPr lang="en-US" smtClean="0"/>
              <a:t>13</a:t>
            </a:fld>
            <a:endParaRPr lang="en-US" dirty="0"/>
          </a:p>
        </p:txBody>
      </p:sp>
      <p:sp>
        <p:nvSpPr>
          <p:cNvPr id="4" name="Right Brace 3"/>
          <p:cNvSpPr/>
          <p:nvPr/>
        </p:nvSpPr>
        <p:spPr>
          <a:xfrm>
            <a:off x="4710748" y="2755196"/>
            <a:ext cx="311285" cy="2263923"/>
          </a:xfrm>
          <a:prstGeom prst="rightBrac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extBox 4"/>
          <p:cNvSpPr txBox="1"/>
          <p:nvPr/>
        </p:nvSpPr>
        <p:spPr>
          <a:xfrm>
            <a:off x="5086483" y="3148493"/>
            <a:ext cx="5362673" cy="1477328"/>
          </a:xfrm>
          <a:prstGeom prst="rect">
            <a:avLst/>
          </a:prstGeom>
          <a:noFill/>
          <a:ln w="19050">
            <a:solidFill>
              <a:schemeClr val="accent6">
                <a:lumMod val="75000"/>
              </a:schemeClr>
            </a:solidFill>
          </a:ln>
        </p:spPr>
        <p:txBody>
          <a:bodyPr wrap="square" rtlCol="0">
            <a:spAutoFit/>
          </a:bodyPr>
          <a:lstStyle/>
          <a:p>
            <a:r>
              <a:rPr lang="en-US" dirty="0"/>
              <a:t>Once the employee submits their acknowledgement, all tasks and action items are complete for this evaluation. All steps in the task list will have a green indicator and there will be no more action items pertaining to this evaluation.</a:t>
            </a:r>
          </a:p>
        </p:txBody>
      </p:sp>
      <p:pic>
        <p:nvPicPr>
          <p:cNvPr id="6" name="Picture 5"/>
          <p:cNvPicPr>
            <a:picLocks noChangeAspect="1"/>
          </p:cNvPicPr>
          <p:nvPr/>
        </p:nvPicPr>
        <p:blipFill>
          <a:blip r:embed="rId2"/>
          <a:stretch>
            <a:fillRect/>
          </a:stretch>
        </p:blipFill>
        <p:spPr>
          <a:xfrm>
            <a:off x="2269677" y="5247103"/>
            <a:ext cx="7680960" cy="1237026"/>
          </a:xfrm>
          <a:prstGeom prst="rect">
            <a:avLst/>
          </a:prstGeom>
        </p:spPr>
      </p:pic>
      <p:sp>
        <p:nvSpPr>
          <p:cNvPr id="7" name="Title 1">
            <a:extLst>
              <a:ext uri="{FF2B5EF4-FFF2-40B4-BE49-F238E27FC236}">
                <a16:creationId xmlns:a16="http://schemas.microsoft.com/office/drawing/2014/main" id="{4B998AAF-96F1-4E51-B474-B14084F37461}"/>
              </a:ext>
            </a:extLst>
          </p:cNvPr>
          <p:cNvSpPr txBox="1">
            <a:spLocks/>
          </p:cNvSpPr>
          <p:nvPr/>
        </p:nvSpPr>
        <p:spPr>
          <a:xfrm>
            <a:off x="852357" y="1149989"/>
            <a:ext cx="10515600" cy="7784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 Completed Evaluation</a:t>
            </a:r>
          </a:p>
        </p:txBody>
      </p:sp>
      <p:pic>
        <p:nvPicPr>
          <p:cNvPr id="8" name="Picture 7">
            <a:extLst>
              <a:ext uri="{FF2B5EF4-FFF2-40B4-BE49-F238E27FC236}">
                <a16:creationId xmlns:a16="http://schemas.microsoft.com/office/drawing/2014/main" id="{7540B389-552F-4327-BC35-1D8CDF517D00}"/>
              </a:ext>
            </a:extLst>
          </p:cNvPr>
          <p:cNvPicPr>
            <a:picLocks noChangeAspect="1"/>
          </p:cNvPicPr>
          <p:nvPr/>
        </p:nvPicPr>
        <p:blipFill>
          <a:blip r:embed="rId3"/>
          <a:stretch>
            <a:fillRect/>
          </a:stretch>
        </p:blipFill>
        <p:spPr>
          <a:xfrm>
            <a:off x="1228092" y="1751770"/>
            <a:ext cx="3482656" cy="3354460"/>
          </a:xfrm>
          <a:prstGeom prst="rect">
            <a:avLst/>
          </a:prstGeom>
        </p:spPr>
      </p:pic>
      <p:sp>
        <p:nvSpPr>
          <p:cNvPr id="9" name="Rectangle 8">
            <a:extLst>
              <a:ext uri="{FF2B5EF4-FFF2-40B4-BE49-F238E27FC236}">
                <a16:creationId xmlns:a16="http://schemas.microsoft.com/office/drawing/2014/main" id="{FF344A7C-DE13-4BDE-8D02-A4FE2DE2B2EC}"/>
              </a:ext>
            </a:extLst>
          </p:cNvPr>
          <p:cNvSpPr/>
          <p:nvPr/>
        </p:nvSpPr>
        <p:spPr>
          <a:xfrm>
            <a:off x="1228092" y="2106592"/>
            <a:ext cx="647007" cy="231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C06DBB-5958-4203-A644-DEE2AE5A1884}"/>
              </a:ext>
            </a:extLst>
          </p:cNvPr>
          <p:cNvSpPr/>
          <p:nvPr/>
        </p:nvSpPr>
        <p:spPr>
          <a:xfrm>
            <a:off x="1597306" y="2338086"/>
            <a:ext cx="520861" cy="178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6CC523-A490-4FD3-9A62-1ECC7BB98B7E}"/>
              </a:ext>
            </a:extLst>
          </p:cNvPr>
          <p:cNvSpPr/>
          <p:nvPr/>
        </p:nvSpPr>
        <p:spPr>
          <a:xfrm>
            <a:off x="4190035" y="5597989"/>
            <a:ext cx="520713" cy="220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1755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C89FF-4535-4DD4-AF9F-EFA005E129C5}"/>
              </a:ext>
            </a:extLst>
          </p:cNvPr>
          <p:cNvSpPr>
            <a:spLocks noGrp="1"/>
          </p:cNvSpPr>
          <p:nvPr>
            <p:ph type="title"/>
          </p:nvPr>
        </p:nvSpPr>
        <p:spPr/>
        <p:txBody>
          <a:bodyPr/>
          <a:lstStyle/>
          <a:p>
            <a:pPr algn="ctr"/>
            <a:r>
              <a:rPr lang="en-US" dirty="0"/>
              <a:t>Contacts</a:t>
            </a:r>
          </a:p>
        </p:txBody>
      </p:sp>
      <p:sp>
        <p:nvSpPr>
          <p:cNvPr id="3" name="Content Placeholder 2">
            <a:extLst>
              <a:ext uri="{FF2B5EF4-FFF2-40B4-BE49-F238E27FC236}">
                <a16:creationId xmlns:a16="http://schemas.microsoft.com/office/drawing/2014/main" id="{C03CD75E-8FB4-4FF3-A146-0EFB50EEA692}"/>
              </a:ext>
            </a:extLst>
          </p:cNvPr>
          <p:cNvSpPr>
            <a:spLocks noGrp="1"/>
          </p:cNvSpPr>
          <p:nvPr>
            <p:ph idx="1"/>
          </p:nvPr>
        </p:nvSpPr>
        <p:spPr>
          <a:xfrm>
            <a:off x="838200" y="2140725"/>
            <a:ext cx="10515600" cy="3982051"/>
          </a:xfrm>
        </p:spPr>
        <p:txBody>
          <a:bodyPr/>
          <a:lstStyle/>
          <a:p>
            <a:r>
              <a:rPr lang="en-US" dirty="0"/>
              <a:t>Dallas Campus HR Team</a:t>
            </a:r>
          </a:p>
          <a:p>
            <a:pPr lvl="1"/>
            <a:r>
              <a:rPr lang="en-US" dirty="0"/>
              <a:t>Performance management concerns, discussion about unsatisfactory ratings, assistance with performance system</a:t>
            </a:r>
          </a:p>
          <a:p>
            <a:pPr lvl="1"/>
            <a:r>
              <a:rPr lang="en-US" dirty="0"/>
              <a:t>Email: </a:t>
            </a:r>
            <a:r>
              <a:rPr lang="en-US" u="sng" dirty="0">
                <a:hlinkClick r:id="rId2"/>
              </a:rPr>
              <a:t>performanceevals@untdallas.edu</a:t>
            </a:r>
            <a:endParaRPr lang="en-US" dirty="0"/>
          </a:p>
          <a:p>
            <a:pPr lvl="1"/>
            <a:r>
              <a:rPr lang="en-US" dirty="0"/>
              <a:t>Phone: 972-338-1410</a:t>
            </a:r>
          </a:p>
          <a:p>
            <a:endParaRPr lang="en-US" dirty="0"/>
          </a:p>
        </p:txBody>
      </p:sp>
      <p:sp>
        <p:nvSpPr>
          <p:cNvPr id="5" name="Slide Number Placeholder 4">
            <a:extLst>
              <a:ext uri="{FF2B5EF4-FFF2-40B4-BE49-F238E27FC236}">
                <a16:creationId xmlns:a16="http://schemas.microsoft.com/office/drawing/2014/main" id="{3CE2976B-F514-4CE2-9291-D0C7B622DFB4}"/>
              </a:ext>
            </a:extLst>
          </p:cNvPr>
          <p:cNvSpPr>
            <a:spLocks noGrp="1"/>
          </p:cNvSpPr>
          <p:nvPr>
            <p:ph type="sldNum" sz="quarter" idx="12"/>
          </p:nvPr>
        </p:nvSpPr>
        <p:spPr/>
        <p:txBody>
          <a:bodyPr/>
          <a:lstStyle/>
          <a:p>
            <a:fld id="{CC7B5CB3-F6A7-BC47-8CB9-F0ABF2A1689F}" type="slidenum">
              <a:rPr lang="en-US" smtClean="0"/>
              <a:t>14</a:t>
            </a:fld>
            <a:endParaRPr lang="en-US" dirty="0"/>
          </a:p>
        </p:txBody>
      </p:sp>
    </p:spTree>
    <p:extLst>
      <p:ext uri="{BB962C8B-B14F-4D97-AF65-F5344CB8AC3E}">
        <p14:creationId xmlns:p14="http://schemas.microsoft.com/office/powerpoint/2010/main" val="213833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C7B5CB3-F6A7-BC47-8CB9-F0ABF2A1689F}" type="slidenum">
              <a:rPr lang="en-US" smtClean="0"/>
              <a:t>15</a:t>
            </a:fld>
            <a:endParaRPr lang="en-US" dirty="0"/>
          </a:p>
        </p:txBody>
      </p:sp>
      <p:sp>
        <p:nvSpPr>
          <p:cNvPr id="7" name="Title 1">
            <a:extLst>
              <a:ext uri="{FF2B5EF4-FFF2-40B4-BE49-F238E27FC236}">
                <a16:creationId xmlns:a16="http://schemas.microsoft.com/office/drawing/2014/main" id="{4B998AAF-96F1-4E51-B474-B14084F37461}"/>
              </a:ext>
            </a:extLst>
          </p:cNvPr>
          <p:cNvSpPr txBox="1">
            <a:spLocks/>
          </p:cNvSpPr>
          <p:nvPr/>
        </p:nvSpPr>
        <p:spPr>
          <a:xfrm>
            <a:off x="214182" y="3039762"/>
            <a:ext cx="10515600" cy="7784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 Appendix</a:t>
            </a:r>
          </a:p>
        </p:txBody>
      </p:sp>
    </p:spTree>
    <p:extLst>
      <p:ext uri="{BB962C8B-B14F-4D97-AF65-F5344CB8AC3E}">
        <p14:creationId xmlns:p14="http://schemas.microsoft.com/office/powerpoint/2010/main" val="1889325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1B5BB-53BF-4EED-A98E-6A747BA77A34}"/>
              </a:ext>
            </a:extLst>
          </p:cNvPr>
          <p:cNvSpPr>
            <a:spLocks noGrp="1"/>
          </p:cNvSpPr>
          <p:nvPr>
            <p:ph type="title"/>
          </p:nvPr>
        </p:nvSpPr>
        <p:spPr>
          <a:xfrm>
            <a:off x="1081117" y="927117"/>
            <a:ext cx="10515600" cy="778476"/>
          </a:xfrm>
        </p:spPr>
        <p:txBody>
          <a:bodyPr>
            <a:normAutofit/>
          </a:bodyPr>
          <a:lstStyle/>
          <a:p>
            <a:pPr algn="ctr"/>
            <a:r>
              <a:rPr lang="en-US" dirty="0"/>
              <a:t>Access via Employee Portal</a:t>
            </a:r>
          </a:p>
        </p:txBody>
      </p:sp>
      <p:sp>
        <p:nvSpPr>
          <p:cNvPr id="4" name="Slide Number Placeholder 3">
            <a:extLst>
              <a:ext uri="{FF2B5EF4-FFF2-40B4-BE49-F238E27FC236}">
                <a16:creationId xmlns:a16="http://schemas.microsoft.com/office/drawing/2014/main" id="{0A298ABE-0229-4AB4-A919-29145B9D35B0}"/>
              </a:ext>
            </a:extLst>
          </p:cNvPr>
          <p:cNvSpPr>
            <a:spLocks noGrp="1"/>
          </p:cNvSpPr>
          <p:nvPr>
            <p:ph type="sldNum" sz="quarter" idx="12"/>
          </p:nvPr>
        </p:nvSpPr>
        <p:spPr/>
        <p:txBody>
          <a:bodyPr/>
          <a:lstStyle/>
          <a:p>
            <a:fld id="{CC7B5CB3-F6A7-BC47-8CB9-F0ABF2A1689F}" type="slidenum">
              <a:rPr lang="en-US" smtClean="0"/>
              <a:t>16</a:t>
            </a:fld>
            <a:endParaRPr lang="en-US" dirty="0"/>
          </a:p>
        </p:txBody>
      </p:sp>
      <p:sp>
        <p:nvSpPr>
          <p:cNvPr id="6" name="Rectangle 5">
            <a:extLst>
              <a:ext uri="{FF2B5EF4-FFF2-40B4-BE49-F238E27FC236}">
                <a16:creationId xmlns:a16="http://schemas.microsoft.com/office/drawing/2014/main" id="{E5CDC9EB-F91A-4D4C-B8E0-31469D4973CB}"/>
              </a:ext>
            </a:extLst>
          </p:cNvPr>
          <p:cNvSpPr/>
          <p:nvPr/>
        </p:nvSpPr>
        <p:spPr>
          <a:xfrm>
            <a:off x="5029616" y="1761852"/>
            <a:ext cx="2618602" cy="369332"/>
          </a:xfrm>
          <a:prstGeom prst="rect">
            <a:avLst/>
          </a:prstGeom>
        </p:spPr>
        <p:txBody>
          <a:bodyPr wrap="none">
            <a:spAutoFit/>
          </a:bodyPr>
          <a:lstStyle/>
          <a:p>
            <a:r>
              <a:rPr lang="en-US" dirty="0">
                <a:hlinkClick r:id="rId2"/>
              </a:rPr>
              <a:t>https://my.untsystem.edu</a:t>
            </a:r>
            <a:endParaRPr lang="en-US" dirty="0"/>
          </a:p>
        </p:txBody>
      </p:sp>
      <p:pic>
        <p:nvPicPr>
          <p:cNvPr id="3" name="Picture 2">
            <a:extLst>
              <a:ext uri="{FF2B5EF4-FFF2-40B4-BE49-F238E27FC236}">
                <a16:creationId xmlns:a16="http://schemas.microsoft.com/office/drawing/2014/main" id="{88A68248-EF34-417B-8021-4244E7EADD82}"/>
              </a:ext>
            </a:extLst>
          </p:cNvPr>
          <p:cNvPicPr>
            <a:picLocks noChangeAspect="1"/>
          </p:cNvPicPr>
          <p:nvPr/>
        </p:nvPicPr>
        <p:blipFill>
          <a:blip r:embed="rId3"/>
          <a:stretch>
            <a:fillRect/>
          </a:stretch>
        </p:blipFill>
        <p:spPr>
          <a:xfrm>
            <a:off x="2947481" y="2131184"/>
            <a:ext cx="6586701" cy="4248948"/>
          </a:xfrm>
          <a:prstGeom prst="rect">
            <a:avLst/>
          </a:prstGeom>
        </p:spPr>
      </p:pic>
      <p:sp>
        <p:nvSpPr>
          <p:cNvPr id="7" name="Oval 6">
            <a:extLst>
              <a:ext uri="{FF2B5EF4-FFF2-40B4-BE49-F238E27FC236}">
                <a16:creationId xmlns:a16="http://schemas.microsoft.com/office/drawing/2014/main" id="{5CB60AAE-98D6-4F49-BC83-15AE9F507320}"/>
              </a:ext>
            </a:extLst>
          </p:cNvPr>
          <p:cNvSpPr/>
          <p:nvPr/>
        </p:nvSpPr>
        <p:spPr>
          <a:xfrm>
            <a:off x="6096000" y="5048655"/>
            <a:ext cx="1880681" cy="14354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8494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F516F-EA62-440F-BE0B-48DF7285BC9C}"/>
              </a:ext>
            </a:extLst>
          </p:cNvPr>
          <p:cNvSpPr>
            <a:spLocks noGrp="1"/>
          </p:cNvSpPr>
          <p:nvPr>
            <p:ph type="title"/>
          </p:nvPr>
        </p:nvSpPr>
        <p:spPr>
          <a:xfrm>
            <a:off x="1178351" y="1132377"/>
            <a:ext cx="10175449" cy="535672"/>
          </a:xfrm>
        </p:spPr>
        <p:txBody>
          <a:bodyPr>
            <a:normAutofit fontScale="90000"/>
          </a:bodyPr>
          <a:lstStyle/>
          <a:p>
            <a:pPr algn="ctr"/>
            <a:r>
              <a:rPr lang="en-US" dirty="0"/>
              <a:t>Access via PeopleAdmin</a:t>
            </a:r>
          </a:p>
        </p:txBody>
      </p:sp>
      <p:pic>
        <p:nvPicPr>
          <p:cNvPr id="5" name="Content Placeholder 4">
            <a:extLst>
              <a:ext uri="{FF2B5EF4-FFF2-40B4-BE49-F238E27FC236}">
                <a16:creationId xmlns:a16="http://schemas.microsoft.com/office/drawing/2014/main" id="{B770BF42-03DD-4557-8E5D-2D641AC0F2E6}"/>
              </a:ext>
            </a:extLst>
          </p:cNvPr>
          <p:cNvPicPr>
            <a:picLocks noGrp="1" noChangeAspect="1"/>
          </p:cNvPicPr>
          <p:nvPr>
            <p:ph idx="1"/>
          </p:nvPr>
        </p:nvPicPr>
        <p:blipFill>
          <a:blip r:embed="rId2"/>
          <a:stretch>
            <a:fillRect/>
          </a:stretch>
        </p:blipFill>
        <p:spPr>
          <a:xfrm>
            <a:off x="838200" y="1841927"/>
            <a:ext cx="10515600" cy="1366024"/>
          </a:xfrm>
          <a:prstGeom prst="rect">
            <a:avLst/>
          </a:prstGeom>
        </p:spPr>
      </p:pic>
      <p:sp>
        <p:nvSpPr>
          <p:cNvPr id="4" name="Slide Number Placeholder 3">
            <a:extLst>
              <a:ext uri="{FF2B5EF4-FFF2-40B4-BE49-F238E27FC236}">
                <a16:creationId xmlns:a16="http://schemas.microsoft.com/office/drawing/2014/main" id="{CCEDC226-332D-4E17-81E9-E91F15B7988F}"/>
              </a:ext>
            </a:extLst>
          </p:cNvPr>
          <p:cNvSpPr>
            <a:spLocks noGrp="1"/>
          </p:cNvSpPr>
          <p:nvPr>
            <p:ph type="sldNum" sz="quarter" idx="12"/>
          </p:nvPr>
        </p:nvSpPr>
        <p:spPr/>
        <p:txBody>
          <a:bodyPr/>
          <a:lstStyle/>
          <a:p>
            <a:fld id="{CC7B5CB3-F6A7-BC47-8CB9-F0ABF2A1689F}" type="slidenum">
              <a:rPr lang="en-US" smtClean="0"/>
              <a:t>17</a:t>
            </a:fld>
            <a:endParaRPr lang="en-US" dirty="0"/>
          </a:p>
        </p:txBody>
      </p:sp>
      <p:sp>
        <p:nvSpPr>
          <p:cNvPr id="8" name="TextBox 7">
            <a:extLst>
              <a:ext uri="{FF2B5EF4-FFF2-40B4-BE49-F238E27FC236}">
                <a16:creationId xmlns:a16="http://schemas.microsoft.com/office/drawing/2014/main" id="{293983EB-C54B-4C4F-AA94-1BB57E28ACE9}"/>
              </a:ext>
            </a:extLst>
          </p:cNvPr>
          <p:cNvSpPr txBox="1"/>
          <p:nvPr/>
        </p:nvSpPr>
        <p:spPr>
          <a:xfrm>
            <a:off x="1178351" y="3733014"/>
            <a:ext cx="4066002" cy="1754326"/>
          </a:xfrm>
          <a:prstGeom prst="rect">
            <a:avLst/>
          </a:prstGeom>
          <a:noFill/>
          <a:ln>
            <a:solidFill>
              <a:schemeClr val="tx1"/>
            </a:solidFill>
          </a:ln>
        </p:spPr>
        <p:txBody>
          <a:bodyPr wrap="square" rtlCol="0">
            <a:spAutoFit/>
          </a:bodyPr>
          <a:lstStyle/>
          <a:p>
            <a:r>
              <a:rPr lang="en-US" dirty="0"/>
              <a:t>The employee portal can also be accessed through the PeopleAdmin System at </a:t>
            </a:r>
            <a:r>
              <a:rPr lang="en-US" dirty="0">
                <a:hlinkClick r:id="rId3"/>
              </a:rPr>
              <a:t>https://jobs.untsystem.edu/hr</a:t>
            </a:r>
            <a:endParaRPr lang="en-US" dirty="0"/>
          </a:p>
          <a:p>
            <a:r>
              <a:rPr lang="en-US" dirty="0"/>
              <a:t>by clicking on the three dots in the top left corner of the page and then selecting “UNT System Employee Portal” </a:t>
            </a:r>
          </a:p>
        </p:txBody>
      </p:sp>
      <p:pic>
        <p:nvPicPr>
          <p:cNvPr id="3" name="Picture 2">
            <a:extLst>
              <a:ext uri="{FF2B5EF4-FFF2-40B4-BE49-F238E27FC236}">
                <a16:creationId xmlns:a16="http://schemas.microsoft.com/office/drawing/2014/main" id="{271F42A0-925A-4967-A836-EFE1A22F9F18}"/>
              </a:ext>
            </a:extLst>
          </p:cNvPr>
          <p:cNvPicPr>
            <a:picLocks noChangeAspect="1"/>
          </p:cNvPicPr>
          <p:nvPr/>
        </p:nvPicPr>
        <p:blipFill>
          <a:blip r:embed="rId4"/>
          <a:stretch>
            <a:fillRect/>
          </a:stretch>
        </p:blipFill>
        <p:spPr>
          <a:xfrm>
            <a:off x="8113588" y="3207951"/>
            <a:ext cx="2095500" cy="2781300"/>
          </a:xfrm>
          <a:prstGeom prst="rect">
            <a:avLst/>
          </a:prstGeom>
        </p:spPr>
      </p:pic>
      <p:cxnSp>
        <p:nvCxnSpPr>
          <p:cNvPr id="10" name="Straight Arrow Connector 9">
            <a:extLst>
              <a:ext uri="{FF2B5EF4-FFF2-40B4-BE49-F238E27FC236}">
                <a16:creationId xmlns:a16="http://schemas.microsoft.com/office/drawing/2014/main" id="{E4C0B83C-935E-48F6-AAFF-F10441C7C1AB}"/>
              </a:ext>
            </a:extLst>
          </p:cNvPr>
          <p:cNvCxnSpPr/>
          <p:nvPr/>
        </p:nvCxnSpPr>
        <p:spPr>
          <a:xfrm flipH="1" flipV="1">
            <a:off x="4535384" y="5169595"/>
            <a:ext cx="3578204" cy="635490"/>
          </a:xfrm>
          <a:prstGeom prst="straightConnector1">
            <a:avLst/>
          </a:prstGeom>
          <a:ln w="1905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F557491-2F5E-4B33-8F89-FC3839748AA2}"/>
              </a:ext>
            </a:extLst>
          </p:cNvPr>
          <p:cNvCxnSpPr/>
          <p:nvPr/>
        </p:nvCxnSpPr>
        <p:spPr>
          <a:xfrm flipH="1">
            <a:off x="1002408" y="2214758"/>
            <a:ext cx="1494" cy="1503001"/>
          </a:xfrm>
          <a:prstGeom prst="straightConnector1">
            <a:avLst/>
          </a:prstGeom>
          <a:ln w="1905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5466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C7B5CB3-F6A7-BC47-8CB9-F0ABF2A1689F}" type="slidenum">
              <a:rPr lang="en-US" smtClean="0"/>
              <a:t>18</a:t>
            </a:fld>
            <a:endParaRPr lang="en-US" dirty="0"/>
          </a:p>
        </p:txBody>
      </p:sp>
      <p:pic>
        <p:nvPicPr>
          <p:cNvPr id="4" name="Picture 3"/>
          <p:cNvPicPr>
            <a:picLocks noChangeAspect="1"/>
          </p:cNvPicPr>
          <p:nvPr/>
        </p:nvPicPr>
        <p:blipFill>
          <a:blip r:embed="rId2"/>
          <a:stretch>
            <a:fillRect/>
          </a:stretch>
        </p:blipFill>
        <p:spPr>
          <a:xfrm>
            <a:off x="1689967" y="1854164"/>
            <a:ext cx="9235440" cy="4136656"/>
          </a:xfrm>
          <a:prstGeom prst="rect">
            <a:avLst/>
          </a:prstGeom>
        </p:spPr>
      </p:pic>
      <p:sp>
        <p:nvSpPr>
          <p:cNvPr id="5" name="TextBox 4"/>
          <p:cNvSpPr txBox="1"/>
          <p:nvPr/>
        </p:nvSpPr>
        <p:spPr>
          <a:xfrm>
            <a:off x="93307" y="3742888"/>
            <a:ext cx="2463282" cy="1600438"/>
          </a:xfrm>
          <a:prstGeom prst="rect">
            <a:avLst/>
          </a:prstGeom>
          <a:noFill/>
          <a:ln w="19050">
            <a:solidFill>
              <a:schemeClr val="accent6">
                <a:lumMod val="75000"/>
              </a:schemeClr>
            </a:solidFill>
          </a:ln>
        </p:spPr>
        <p:txBody>
          <a:bodyPr wrap="square" rtlCol="0">
            <a:spAutoFit/>
          </a:bodyPr>
          <a:lstStyle/>
          <a:p>
            <a:r>
              <a:rPr lang="en-US" sz="1400" dirty="0"/>
              <a:t>The Home screen gives you a list of items that require you to take an action, this will include tasks related to your own evaluation and for supervisors, this will also include tasks for those you supervise.</a:t>
            </a:r>
          </a:p>
        </p:txBody>
      </p:sp>
      <p:sp>
        <p:nvSpPr>
          <p:cNvPr id="6" name="Left Brace 5"/>
          <p:cNvSpPr/>
          <p:nvPr/>
        </p:nvSpPr>
        <p:spPr>
          <a:xfrm>
            <a:off x="2356771" y="3297471"/>
            <a:ext cx="621978" cy="2491273"/>
          </a:xfrm>
          <a:prstGeom prst="lef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dirty="0"/>
          </a:p>
        </p:txBody>
      </p:sp>
      <p:sp>
        <p:nvSpPr>
          <p:cNvPr id="7" name="Oval 6"/>
          <p:cNvSpPr/>
          <p:nvPr/>
        </p:nvSpPr>
        <p:spPr>
          <a:xfrm>
            <a:off x="2926975" y="1879529"/>
            <a:ext cx="782416" cy="454738"/>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D281B5BB-53BF-4EED-A98E-6A747BA77A34}"/>
              </a:ext>
            </a:extLst>
          </p:cNvPr>
          <p:cNvSpPr txBox="1">
            <a:spLocks/>
          </p:cNvSpPr>
          <p:nvPr/>
        </p:nvSpPr>
        <p:spPr>
          <a:xfrm>
            <a:off x="838200" y="1000897"/>
            <a:ext cx="10515600" cy="7784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Navigation</a:t>
            </a:r>
          </a:p>
        </p:txBody>
      </p:sp>
    </p:spTree>
    <p:extLst>
      <p:ext uri="{BB962C8B-B14F-4D97-AF65-F5344CB8AC3E}">
        <p14:creationId xmlns:p14="http://schemas.microsoft.com/office/powerpoint/2010/main" val="899165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C7B5CB3-F6A7-BC47-8CB9-F0ABF2A1689F}" type="slidenum">
              <a:rPr lang="en-US" smtClean="0"/>
              <a:t>19</a:t>
            </a:fld>
            <a:endParaRPr lang="en-US" dirty="0"/>
          </a:p>
        </p:txBody>
      </p:sp>
      <p:pic>
        <p:nvPicPr>
          <p:cNvPr id="3" name="Picture 2"/>
          <p:cNvPicPr>
            <a:picLocks noChangeAspect="1"/>
          </p:cNvPicPr>
          <p:nvPr/>
        </p:nvPicPr>
        <p:blipFill>
          <a:blip r:embed="rId2"/>
          <a:stretch>
            <a:fillRect/>
          </a:stretch>
        </p:blipFill>
        <p:spPr>
          <a:xfrm>
            <a:off x="65800" y="3255548"/>
            <a:ext cx="3152775" cy="1276350"/>
          </a:xfrm>
          <a:prstGeom prst="rect">
            <a:avLst/>
          </a:prstGeom>
        </p:spPr>
      </p:pic>
      <p:pic>
        <p:nvPicPr>
          <p:cNvPr id="4" name="Picture 3"/>
          <p:cNvPicPr>
            <a:picLocks noChangeAspect="1"/>
          </p:cNvPicPr>
          <p:nvPr/>
        </p:nvPicPr>
        <p:blipFill>
          <a:blip r:embed="rId3"/>
          <a:stretch>
            <a:fillRect/>
          </a:stretch>
        </p:blipFill>
        <p:spPr>
          <a:xfrm>
            <a:off x="403938" y="5216313"/>
            <a:ext cx="2476500" cy="876300"/>
          </a:xfrm>
          <a:prstGeom prst="rect">
            <a:avLst/>
          </a:prstGeom>
        </p:spPr>
      </p:pic>
      <p:sp>
        <p:nvSpPr>
          <p:cNvPr id="5" name="Oval 4"/>
          <p:cNvSpPr/>
          <p:nvPr/>
        </p:nvSpPr>
        <p:spPr>
          <a:xfrm>
            <a:off x="998374" y="3263031"/>
            <a:ext cx="1156996" cy="553967"/>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p:cNvCxnSpPr/>
          <p:nvPr/>
        </p:nvCxnSpPr>
        <p:spPr>
          <a:xfrm flipH="1">
            <a:off x="1222310" y="4319297"/>
            <a:ext cx="354562" cy="1111119"/>
          </a:xfrm>
          <a:prstGeom prst="straightConnector1">
            <a:avLst/>
          </a:prstGeom>
          <a:ln w="1905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4"/>
          <a:stretch>
            <a:fillRect/>
          </a:stretch>
        </p:blipFill>
        <p:spPr>
          <a:xfrm>
            <a:off x="7617742" y="3321698"/>
            <a:ext cx="3876675" cy="990600"/>
          </a:xfrm>
          <a:prstGeom prst="rect">
            <a:avLst/>
          </a:prstGeom>
        </p:spPr>
      </p:pic>
      <p:sp>
        <p:nvSpPr>
          <p:cNvPr id="13" name="Oval 12"/>
          <p:cNvSpPr/>
          <p:nvPr/>
        </p:nvSpPr>
        <p:spPr>
          <a:xfrm>
            <a:off x="10580017" y="3816998"/>
            <a:ext cx="801962" cy="502299"/>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7680638" y="3263031"/>
            <a:ext cx="2612571" cy="696165"/>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p:cNvCxnSpPr>
            <a:stCxn id="14" idx="2"/>
          </p:cNvCxnSpPr>
          <p:nvPr/>
        </p:nvCxnSpPr>
        <p:spPr>
          <a:xfrm flipH="1">
            <a:off x="6839339" y="3611114"/>
            <a:ext cx="841299" cy="511027"/>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426142" y="4132788"/>
            <a:ext cx="4096920" cy="1200329"/>
          </a:xfrm>
          <a:prstGeom prst="rect">
            <a:avLst/>
          </a:prstGeom>
          <a:noFill/>
          <a:ln w="19050">
            <a:solidFill>
              <a:schemeClr val="accent6">
                <a:lumMod val="75000"/>
              </a:schemeClr>
            </a:solidFill>
          </a:ln>
        </p:spPr>
        <p:txBody>
          <a:bodyPr wrap="square" rtlCol="0">
            <a:spAutoFit/>
          </a:bodyPr>
          <a:lstStyle/>
          <a:p>
            <a:r>
              <a:rPr lang="en-US" dirty="0"/>
              <a:t>Clicking the Go to UNT System HR Site takes the user out of the employee portal and back to the Applicant Tracking System or Performance Management module. </a:t>
            </a:r>
          </a:p>
        </p:txBody>
      </p:sp>
      <p:cxnSp>
        <p:nvCxnSpPr>
          <p:cNvPr id="19" name="Straight Arrow Connector 18"/>
          <p:cNvCxnSpPr/>
          <p:nvPr/>
        </p:nvCxnSpPr>
        <p:spPr>
          <a:xfrm>
            <a:off x="10983026" y="4312298"/>
            <a:ext cx="0" cy="742000"/>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612154" y="5054298"/>
            <a:ext cx="3381858" cy="1200329"/>
          </a:xfrm>
          <a:prstGeom prst="rect">
            <a:avLst/>
          </a:prstGeom>
          <a:noFill/>
          <a:ln w="19050">
            <a:solidFill>
              <a:schemeClr val="accent6">
                <a:lumMod val="75000"/>
              </a:schemeClr>
            </a:solidFill>
          </a:ln>
        </p:spPr>
        <p:txBody>
          <a:bodyPr wrap="square" rtlCol="0">
            <a:spAutoFit/>
          </a:bodyPr>
          <a:lstStyle/>
          <a:p>
            <a:r>
              <a:rPr lang="en-US" dirty="0"/>
              <a:t>The Log Out button ends the PeopleAdmin session requiring the user to sign in once more in order to access the system.</a:t>
            </a:r>
          </a:p>
        </p:txBody>
      </p:sp>
      <p:sp>
        <p:nvSpPr>
          <p:cNvPr id="23" name="TextBox 22"/>
          <p:cNvSpPr txBox="1"/>
          <p:nvPr/>
        </p:nvSpPr>
        <p:spPr>
          <a:xfrm>
            <a:off x="126155" y="1990011"/>
            <a:ext cx="4938531" cy="923330"/>
          </a:xfrm>
          <a:prstGeom prst="rect">
            <a:avLst/>
          </a:prstGeom>
          <a:noFill/>
          <a:ln w="19050">
            <a:solidFill>
              <a:schemeClr val="accent6">
                <a:lumMod val="75000"/>
              </a:schemeClr>
            </a:solidFill>
          </a:ln>
        </p:spPr>
        <p:txBody>
          <a:bodyPr wrap="none" rtlCol="0">
            <a:spAutoFit/>
          </a:bodyPr>
          <a:lstStyle/>
          <a:p>
            <a:r>
              <a:rPr lang="en-US" dirty="0"/>
              <a:t>The Performance button repeats the My Reviews </a:t>
            </a:r>
          </a:p>
          <a:p>
            <a:r>
              <a:rPr lang="en-US" dirty="0"/>
              <a:t>and My Employees’ Reviews links found on the left</a:t>
            </a:r>
          </a:p>
          <a:p>
            <a:r>
              <a:rPr lang="en-US" dirty="0"/>
              <a:t> side of the screen  </a:t>
            </a:r>
          </a:p>
        </p:txBody>
      </p:sp>
      <p:sp>
        <p:nvSpPr>
          <p:cNvPr id="24" name="Title 1">
            <a:extLst>
              <a:ext uri="{FF2B5EF4-FFF2-40B4-BE49-F238E27FC236}">
                <a16:creationId xmlns:a16="http://schemas.microsoft.com/office/drawing/2014/main" id="{D281B5BB-53BF-4EED-A98E-6A747BA77A34}"/>
              </a:ext>
            </a:extLst>
          </p:cNvPr>
          <p:cNvSpPr txBox="1">
            <a:spLocks/>
          </p:cNvSpPr>
          <p:nvPr/>
        </p:nvSpPr>
        <p:spPr>
          <a:xfrm>
            <a:off x="838200" y="1000897"/>
            <a:ext cx="10515600" cy="7784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Navigation (cont.)</a:t>
            </a:r>
          </a:p>
        </p:txBody>
      </p:sp>
    </p:spTree>
    <p:extLst>
      <p:ext uri="{BB962C8B-B14F-4D97-AF65-F5344CB8AC3E}">
        <p14:creationId xmlns:p14="http://schemas.microsoft.com/office/powerpoint/2010/main" val="919283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D1E4E-217B-4DA5-B9FD-799A9558AB55}"/>
              </a:ext>
            </a:extLst>
          </p:cNvPr>
          <p:cNvSpPr>
            <a:spLocks noGrp="1"/>
          </p:cNvSpPr>
          <p:nvPr>
            <p:ph type="title"/>
          </p:nvPr>
        </p:nvSpPr>
        <p:spPr>
          <a:xfrm>
            <a:off x="1493238" y="1000897"/>
            <a:ext cx="9860561" cy="778476"/>
          </a:xfrm>
        </p:spPr>
        <p:txBody>
          <a:bodyPr/>
          <a:lstStyle/>
          <a:p>
            <a:r>
              <a:rPr lang="en-US" dirty="0"/>
              <a:t>FY 2023 UNT Dallas Performance Schedule</a:t>
            </a:r>
          </a:p>
        </p:txBody>
      </p:sp>
      <p:graphicFrame>
        <p:nvGraphicFramePr>
          <p:cNvPr id="5" name="Content Placeholder 4">
            <a:extLst>
              <a:ext uri="{FF2B5EF4-FFF2-40B4-BE49-F238E27FC236}">
                <a16:creationId xmlns:a16="http://schemas.microsoft.com/office/drawing/2014/main" id="{4FD8D71A-4D33-42E8-BADE-F42A7A7003CF}"/>
              </a:ext>
            </a:extLst>
          </p:cNvPr>
          <p:cNvGraphicFramePr>
            <a:graphicFrameLocks noGrp="1"/>
          </p:cNvGraphicFramePr>
          <p:nvPr>
            <p:ph idx="1"/>
            <p:extLst>
              <p:ext uri="{D42A27DB-BD31-4B8C-83A1-F6EECF244321}">
                <p14:modId xmlns:p14="http://schemas.microsoft.com/office/powerpoint/2010/main" val="2231127066"/>
              </p:ext>
            </p:extLst>
          </p:nvPr>
        </p:nvGraphicFramePr>
        <p:xfrm>
          <a:off x="1876337" y="2189527"/>
          <a:ext cx="8439326" cy="3405928"/>
        </p:xfrm>
        <a:graphic>
          <a:graphicData uri="http://schemas.openxmlformats.org/drawingml/2006/table">
            <a:tbl>
              <a:tblPr firstRow="1" firstCol="1" bandRow="1">
                <a:tableStyleId>{5C22544A-7EE6-4342-B048-85BDC9FD1C3A}</a:tableStyleId>
              </a:tblPr>
              <a:tblGrid>
                <a:gridCol w="4219663">
                  <a:extLst>
                    <a:ext uri="{9D8B030D-6E8A-4147-A177-3AD203B41FA5}">
                      <a16:colId xmlns:a16="http://schemas.microsoft.com/office/drawing/2014/main" val="2121330427"/>
                    </a:ext>
                  </a:extLst>
                </a:gridCol>
                <a:gridCol w="4219663">
                  <a:extLst>
                    <a:ext uri="{9D8B030D-6E8A-4147-A177-3AD203B41FA5}">
                      <a16:colId xmlns:a16="http://schemas.microsoft.com/office/drawing/2014/main" val="253435660"/>
                    </a:ext>
                  </a:extLst>
                </a:gridCol>
              </a:tblGrid>
              <a:tr h="425741">
                <a:tc>
                  <a:txBody>
                    <a:bodyPr/>
                    <a:lstStyle/>
                    <a:p>
                      <a:pPr marL="0" marR="0" algn="ctr">
                        <a:spcBef>
                          <a:spcPts val="0"/>
                        </a:spcBef>
                        <a:spcAft>
                          <a:spcPts val="0"/>
                        </a:spcAft>
                      </a:pPr>
                      <a:r>
                        <a:rPr lang="en-US" sz="1800" dirty="0">
                          <a:effectLst/>
                        </a:rPr>
                        <a:t>2023 Evaluation Period</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6/1/2022-3/31/2023</a:t>
                      </a:r>
                      <a:endParaRPr lang="en-US" sz="18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326762228"/>
                  </a:ext>
                </a:extLst>
              </a:tr>
              <a:tr h="425741">
                <a:tc>
                  <a:txBody>
                    <a:bodyPr/>
                    <a:lstStyle/>
                    <a:p>
                      <a:pPr marL="0" marR="0">
                        <a:spcBef>
                          <a:spcPts val="0"/>
                        </a:spcBef>
                        <a:spcAft>
                          <a:spcPts val="0"/>
                        </a:spcAft>
                      </a:pPr>
                      <a:r>
                        <a:rPr lang="en-US" sz="1800" dirty="0">
                          <a:effectLst/>
                        </a:rPr>
                        <a:t>Employee Creates Plan </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11/07/2022-11/18/2022</a:t>
                      </a:r>
                      <a:endParaRPr lang="en-US" sz="18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342253022"/>
                  </a:ext>
                </a:extLst>
              </a:tr>
              <a:tr h="425741">
                <a:tc>
                  <a:txBody>
                    <a:bodyPr/>
                    <a:lstStyle/>
                    <a:p>
                      <a:pPr marL="0" marR="0">
                        <a:spcBef>
                          <a:spcPts val="0"/>
                        </a:spcBef>
                        <a:spcAft>
                          <a:spcPts val="0"/>
                        </a:spcAft>
                      </a:pPr>
                      <a:r>
                        <a:rPr lang="en-US" sz="1800" dirty="0">
                          <a:effectLst/>
                        </a:rPr>
                        <a:t>Supervisor Acknowledges Plan</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By 12/02/2022</a:t>
                      </a:r>
                      <a:endParaRPr lang="en-US" sz="18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810142890"/>
                  </a:ext>
                </a:extLst>
              </a:tr>
              <a:tr h="425741">
                <a:tc>
                  <a:txBody>
                    <a:bodyPr/>
                    <a:lstStyle/>
                    <a:p>
                      <a:pPr marL="0" marR="0">
                        <a:spcBef>
                          <a:spcPts val="0"/>
                        </a:spcBef>
                        <a:spcAft>
                          <a:spcPts val="0"/>
                        </a:spcAft>
                      </a:pPr>
                      <a:r>
                        <a:rPr lang="en-US" sz="1800" dirty="0">
                          <a:effectLst/>
                        </a:rPr>
                        <a:t>Mid-Year Check-In</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1/2/2023-1/31/2023</a:t>
                      </a:r>
                      <a:endParaRPr lang="en-US" sz="18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406729650"/>
                  </a:ext>
                </a:extLst>
              </a:tr>
              <a:tr h="425741">
                <a:tc>
                  <a:txBody>
                    <a:bodyPr/>
                    <a:lstStyle/>
                    <a:p>
                      <a:pPr marL="0" marR="0">
                        <a:spcBef>
                          <a:spcPts val="0"/>
                        </a:spcBef>
                        <a:spcAft>
                          <a:spcPts val="0"/>
                        </a:spcAft>
                      </a:pPr>
                      <a:r>
                        <a:rPr lang="en-US" sz="1800" dirty="0">
                          <a:effectLst/>
                        </a:rPr>
                        <a:t>Self-Evaluation</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4/3/2023-4/14/2023</a:t>
                      </a:r>
                      <a:endParaRPr lang="en-US" sz="18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884283907"/>
                  </a:ext>
                </a:extLst>
              </a:tr>
              <a:tr h="425741">
                <a:tc>
                  <a:txBody>
                    <a:bodyPr/>
                    <a:lstStyle/>
                    <a:p>
                      <a:pPr marL="0" marR="0">
                        <a:spcBef>
                          <a:spcPts val="0"/>
                        </a:spcBef>
                        <a:spcAft>
                          <a:spcPts val="0"/>
                        </a:spcAft>
                      </a:pPr>
                      <a:r>
                        <a:rPr lang="en-US" sz="1800" dirty="0">
                          <a:effectLst/>
                        </a:rPr>
                        <a:t>Supervisor Evaluation </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By 4/30/2023</a:t>
                      </a:r>
                    </a:p>
                  </a:txBody>
                  <a:tcPr marL="68580" marR="68580" marT="0" marB="0" anchor="ctr"/>
                </a:tc>
                <a:extLst>
                  <a:ext uri="{0D108BD9-81ED-4DB2-BD59-A6C34878D82A}">
                    <a16:rowId xmlns:a16="http://schemas.microsoft.com/office/drawing/2014/main" val="1169102535"/>
                  </a:ext>
                </a:extLst>
              </a:tr>
              <a:tr h="425741">
                <a:tc>
                  <a:txBody>
                    <a:bodyPr/>
                    <a:lstStyle/>
                    <a:p>
                      <a:pPr marL="0" marR="0">
                        <a:spcBef>
                          <a:spcPts val="0"/>
                        </a:spcBef>
                        <a:spcAft>
                          <a:spcPts val="0"/>
                        </a:spcAft>
                      </a:pPr>
                      <a:r>
                        <a:rPr lang="en-US" sz="1800" dirty="0">
                          <a:effectLst/>
                        </a:rPr>
                        <a:t>Supervisor Meets with Employee</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By 4/30/2023</a:t>
                      </a:r>
                    </a:p>
                  </a:txBody>
                  <a:tcPr marL="68580" marR="68580" marT="0" marB="0" anchor="ctr"/>
                </a:tc>
                <a:extLst>
                  <a:ext uri="{0D108BD9-81ED-4DB2-BD59-A6C34878D82A}">
                    <a16:rowId xmlns:a16="http://schemas.microsoft.com/office/drawing/2014/main" val="1788216146"/>
                  </a:ext>
                </a:extLst>
              </a:tr>
              <a:tr h="425741">
                <a:tc>
                  <a:txBody>
                    <a:bodyPr/>
                    <a:lstStyle/>
                    <a:p>
                      <a:pPr marL="0" marR="0">
                        <a:spcBef>
                          <a:spcPts val="0"/>
                        </a:spcBef>
                        <a:spcAft>
                          <a:spcPts val="0"/>
                        </a:spcAft>
                      </a:pPr>
                      <a:r>
                        <a:rPr lang="en-US" sz="1800" dirty="0">
                          <a:effectLst/>
                        </a:rPr>
                        <a:t>Employee Acknowledges Evaluation</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By 4/30/2023</a:t>
                      </a:r>
                    </a:p>
                  </a:txBody>
                  <a:tcPr marL="68580" marR="68580" marT="0" marB="0" anchor="ctr"/>
                </a:tc>
                <a:extLst>
                  <a:ext uri="{0D108BD9-81ED-4DB2-BD59-A6C34878D82A}">
                    <a16:rowId xmlns:a16="http://schemas.microsoft.com/office/drawing/2014/main" val="2925046923"/>
                  </a:ext>
                </a:extLst>
              </a:tr>
            </a:tbl>
          </a:graphicData>
        </a:graphic>
      </p:graphicFrame>
      <p:sp>
        <p:nvSpPr>
          <p:cNvPr id="4" name="Slide Number Placeholder 3">
            <a:extLst>
              <a:ext uri="{FF2B5EF4-FFF2-40B4-BE49-F238E27FC236}">
                <a16:creationId xmlns:a16="http://schemas.microsoft.com/office/drawing/2014/main" id="{110C627A-60C9-47A3-990D-48BD1DB7C2AA}"/>
              </a:ext>
            </a:extLst>
          </p:cNvPr>
          <p:cNvSpPr>
            <a:spLocks noGrp="1"/>
          </p:cNvSpPr>
          <p:nvPr>
            <p:ph type="sldNum" sz="quarter" idx="12"/>
          </p:nvPr>
        </p:nvSpPr>
        <p:spPr/>
        <p:txBody>
          <a:bodyPr/>
          <a:lstStyle/>
          <a:p>
            <a:fld id="{CC7B5CB3-F6A7-BC47-8CB9-F0ABF2A1689F}" type="slidenum">
              <a:rPr lang="en-US" smtClean="0"/>
              <a:t>2</a:t>
            </a:fld>
            <a:endParaRPr lang="en-US" dirty="0"/>
          </a:p>
        </p:txBody>
      </p:sp>
    </p:spTree>
    <p:extLst>
      <p:ext uri="{BB962C8B-B14F-4D97-AF65-F5344CB8AC3E}">
        <p14:creationId xmlns:p14="http://schemas.microsoft.com/office/powerpoint/2010/main" val="1577346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C7B5CB3-F6A7-BC47-8CB9-F0ABF2A1689F}" type="slidenum">
              <a:rPr lang="en-US" smtClean="0"/>
              <a:t>20</a:t>
            </a:fld>
            <a:endParaRPr lang="en-US" dirty="0"/>
          </a:p>
        </p:txBody>
      </p:sp>
      <p:sp>
        <p:nvSpPr>
          <p:cNvPr id="6" name="TextBox 5"/>
          <p:cNvSpPr txBox="1"/>
          <p:nvPr/>
        </p:nvSpPr>
        <p:spPr>
          <a:xfrm>
            <a:off x="247296" y="4886619"/>
            <a:ext cx="11693395" cy="923330"/>
          </a:xfrm>
          <a:prstGeom prst="rect">
            <a:avLst/>
          </a:prstGeom>
          <a:noFill/>
          <a:ln w="19050">
            <a:solidFill>
              <a:schemeClr val="accent6">
                <a:lumMod val="75000"/>
              </a:schemeClr>
            </a:solidFill>
          </a:ln>
        </p:spPr>
        <p:txBody>
          <a:bodyPr wrap="square" rtlCol="0">
            <a:spAutoFit/>
          </a:bodyPr>
          <a:lstStyle/>
          <a:p>
            <a:r>
              <a:rPr lang="en-US" dirty="0"/>
              <a:t>The “My Reviews” link allows employees to view their own evaluation, as well as the status of the review.</a:t>
            </a:r>
          </a:p>
          <a:p>
            <a:r>
              <a:rPr lang="en-US" dirty="0"/>
              <a:t>This is also where employees will be able to view evaluations which have already been completed within the PeopleAdmin System.</a:t>
            </a:r>
          </a:p>
        </p:txBody>
      </p:sp>
      <p:sp>
        <p:nvSpPr>
          <p:cNvPr id="9" name="Title 1">
            <a:extLst>
              <a:ext uri="{FF2B5EF4-FFF2-40B4-BE49-F238E27FC236}">
                <a16:creationId xmlns:a16="http://schemas.microsoft.com/office/drawing/2014/main" id="{D281B5BB-53BF-4EED-A98E-6A747BA77A34}"/>
              </a:ext>
            </a:extLst>
          </p:cNvPr>
          <p:cNvSpPr txBox="1">
            <a:spLocks/>
          </p:cNvSpPr>
          <p:nvPr/>
        </p:nvSpPr>
        <p:spPr>
          <a:xfrm>
            <a:off x="838200" y="1000897"/>
            <a:ext cx="10515600" cy="7784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Navigation (cont.)</a:t>
            </a:r>
          </a:p>
        </p:txBody>
      </p:sp>
      <p:pic>
        <p:nvPicPr>
          <p:cNvPr id="3" name="Picture 2">
            <a:extLst>
              <a:ext uri="{FF2B5EF4-FFF2-40B4-BE49-F238E27FC236}">
                <a16:creationId xmlns:a16="http://schemas.microsoft.com/office/drawing/2014/main" id="{EDB39D2F-0D1C-43A4-856D-61379AC32900}"/>
              </a:ext>
            </a:extLst>
          </p:cNvPr>
          <p:cNvPicPr>
            <a:picLocks noChangeAspect="1"/>
          </p:cNvPicPr>
          <p:nvPr/>
        </p:nvPicPr>
        <p:blipFill>
          <a:blip r:embed="rId2"/>
          <a:stretch>
            <a:fillRect/>
          </a:stretch>
        </p:blipFill>
        <p:spPr>
          <a:xfrm>
            <a:off x="198978" y="2043676"/>
            <a:ext cx="11741714" cy="2505853"/>
          </a:xfrm>
          <a:prstGeom prst="rect">
            <a:avLst/>
          </a:prstGeom>
        </p:spPr>
      </p:pic>
      <p:sp>
        <p:nvSpPr>
          <p:cNvPr id="5" name="Oval 4"/>
          <p:cNvSpPr/>
          <p:nvPr/>
        </p:nvSpPr>
        <p:spPr>
          <a:xfrm>
            <a:off x="219031" y="3870399"/>
            <a:ext cx="1040327" cy="354563"/>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91484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306762" y="2177758"/>
            <a:ext cx="1828800" cy="633048"/>
          </a:xfrm>
          <a:prstGeom prst="rect">
            <a:avLst/>
          </a:prstGeom>
        </p:spPr>
      </p:pic>
      <p:sp>
        <p:nvSpPr>
          <p:cNvPr id="2" name="Slide Number Placeholder 1"/>
          <p:cNvSpPr>
            <a:spLocks noGrp="1"/>
          </p:cNvSpPr>
          <p:nvPr>
            <p:ph type="sldNum" sz="quarter" idx="12"/>
          </p:nvPr>
        </p:nvSpPr>
        <p:spPr/>
        <p:txBody>
          <a:bodyPr/>
          <a:lstStyle/>
          <a:p>
            <a:fld id="{CC7B5CB3-F6A7-BC47-8CB9-F0ABF2A1689F}" type="slidenum">
              <a:rPr lang="en-US" smtClean="0"/>
              <a:t>21</a:t>
            </a:fld>
            <a:endParaRPr lang="en-US" dirty="0"/>
          </a:p>
        </p:txBody>
      </p:sp>
      <p:sp>
        <p:nvSpPr>
          <p:cNvPr id="5" name="Oval 4"/>
          <p:cNvSpPr/>
          <p:nvPr/>
        </p:nvSpPr>
        <p:spPr>
          <a:xfrm>
            <a:off x="1427380" y="2494282"/>
            <a:ext cx="1587564" cy="323088"/>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9047" y="3149387"/>
            <a:ext cx="3840480" cy="2893100"/>
          </a:xfrm>
          <a:prstGeom prst="rect">
            <a:avLst/>
          </a:prstGeom>
          <a:noFill/>
          <a:ln w="19050">
            <a:solidFill>
              <a:schemeClr val="accent6">
                <a:lumMod val="75000"/>
              </a:schemeClr>
            </a:solidFill>
          </a:ln>
        </p:spPr>
        <p:txBody>
          <a:bodyPr wrap="square" rtlCol="0">
            <a:spAutoFit/>
          </a:bodyPr>
          <a:lstStyle/>
          <a:p>
            <a:r>
              <a:rPr lang="en-US" sz="1300" dirty="0"/>
              <a:t>The “My Employee’s Reviews” link takes you to the Reviews Dashboard which lists all employees, along with what stage of the employee evaluation they are currently on.</a:t>
            </a:r>
          </a:p>
          <a:p>
            <a:endParaRPr lang="en-US" sz="1300" dirty="0"/>
          </a:p>
          <a:p>
            <a:r>
              <a:rPr lang="en-US" sz="1300" dirty="0"/>
              <a:t>The available color-coded, pre-filtered tabs</a:t>
            </a:r>
            <a:r>
              <a:rPr lang="en-US" sz="1300" dirty="0">
                <a:solidFill>
                  <a:schemeClr val="bg1"/>
                </a:solidFill>
              </a:rPr>
              <a:t> </a:t>
            </a:r>
            <a:r>
              <a:rPr lang="en-US" sz="1300" dirty="0"/>
              <a:t>are:</a:t>
            </a:r>
          </a:p>
          <a:p>
            <a:endParaRPr lang="en-US" sz="1300" dirty="0"/>
          </a:p>
          <a:p>
            <a:pPr marL="342900" indent="-342900">
              <a:buFont typeface="+mj-lt"/>
              <a:buAutoNum type="arabicPeriod"/>
            </a:pPr>
            <a:r>
              <a:rPr lang="en-US" sz="1300" dirty="0"/>
              <a:t>All Reviews</a:t>
            </a:r>
          </a:p>
          <a:p>
            <a:pPr marL="342900" indent="-342900">
              <a:buFont typeface="+mj-lt"/>
              <a:buAutoNum type="arabicPeriod"/>
            </a:pPr>
            <a:r>
              <a:rPr lang="en-US" sz="1300" dirty="0"/>
              <a:t>Not Started</a:t>
            </a:r>
          </a:p>
          <a:p>
            <a:pPr marL="342900" indent="-342900">
              <a:buFont typeface="+mj-lt"/>
              <a:buAutoNum type="arabicPeriod"/>
            </a:pPr>
            <a:r>
              <a:rPr lang="en-US" sz="1300" dirty="0"/>
              <a:t>In Process</a:t>
            </a:r>
          </a:p>
          <a:p>
            <a:pPr marL="342900" indent="-342900">
              <a:buFont typeface="+mj-lt"/>
              <a:buAutoNum type="arabicPeriod"/>
            </a:pPr>
            <a:r>
              <a:rPr lang="en-US" sz="1300" dirty="0"/>
              <a:t>Complete</a:t>
            </a:r>
          </a:p>
          <a:p>
            <a:pPr marL="342900" indent="-342900">
              <a:buFont typeface="+mj-lt"/>
              <a:buAutoNum type="arabicPeriod"/>
            </a:pPr>
            <a:r>
              <a:rPr lang="en-US" sz="1300" dirty="0"/>
              <a:t>Overdue</a:t>
            </a:r>
          </a:p>
          <a:p>
            <a:endParaRPr lang="en-US" sz="1300" dirty="0"/>
          </a:p>
          <a:p>
            <a:r>
              <a:rPr lang="en-US" sz="1300" dirty="0"/>
              <a:t>*Please note that the Disputed tab will not be used*</a:t>
            </a:r>
          </a:p>
        </p:txBody>
      </p:sp>
      <p:sp>
        <p:nvSpPr>
          <p:cNvPr id="15" name="TextBox 14"/>
          <p:cNvSpPr txBox="1"/>
          <p:nvPr/>
        </p:nvSpPr>
        <p:spPr>
          <a:xfrm>
            <a:off x="3909527" y="2276210"/>
            <a:ext cx="7862024" cy="307777"/>
          </a:xfrm>
          <a:prstGeom prst="rect">
            <a:avLst/>
          </a:prstGeom>
          <a:noFill/>
          <a:ln w="19050">
            <a:solidFill>
              <a:schemeClr val="accent6">
                <a:lumMod val="75000"/>
              </a:schemeClr>
            </a:solidFill>
          </a:ln>
        </p:spPr>
        <p:txBody>
          <a:bodyPr wrap="none" rtlCol="0">
            <a:spAutoFit/>
          </a:bodyPr>
          <a:lstStyle/>
          <a:p>
            <a:r>
              <a:rPr lang="en-US" sz="1400" dirty="0"/>
              <a:t>Supervisors may also use the available search filters in order to more quickly locate employee evaluations</a:t>
            </a:r>
          </a:p>
        </p:txBody>
      </p:sp>
      <p:sp>
        <p:nvSpPr>
          <p:cNvPr id="16" name="Left Brace 15"/>
          <p:cNvSpPr/>
          <p:nvPr/>
        </p:nvSpPr>
        <p:spPr>
          <a:xfrm rot="5400000">
            <a:off x="7653992" y="-771977"/>
            <a:ext cx="281777" cy="7399072"/>
          </a:xfrm>
          <a:prstGeom prst="leftBrace">
            <a:avLst>
              <a:gd name="adj1" fmla="val 8333"/>
              <a:gd name="adj2" fmla="val 49638"/>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Title 1">
            <a:extLst>
              <a:ext uri="{FF2B5EF4-FFF2-40B4-BE49-F238E27FC236}">
                <a16:creationId xmlns:a16="http://schemas.microsoft.com/office/drawing/2014/main" id="{D281B5BB-53BF-4EED-A98E-6A747BA77A34}"/>
              </a:ext>
            </a:extLst>
          </p:cNvPr>
          <p:cNvSpPr txBox="1">
            <a:spLocks/>
          </p:cNvSpPr>
          <p:nvPr/>
        </p:nvSpPr>
        <p:spPr>
          <a:xfrm>
            <a:off x="838200" y="1000897"/>
            <a:ext cx="10515600" cy="7784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Navigation (cont.)</a:t>
            </a:r>
          </a:p>
        </p:txBody>
      </p:sp>
      <p:pic>
        <p:nvPicPr>
          <p:cNvPr id="3" name="Picture 2">
            <a:extLst>
              <a:ext uri="{FF2B5EF4-FFF2-40B4-BE49-F238E27FC236}">
                <a16:creationId xmlns:a16="http://schemas.microsoft.com/office/drawing/2014/main" id="{D84E8D37-2717-4041-AA91-F6962F42669D}"/>
              </a:ext>
            </a:extLst>
          </p:cNvPr>
          <p:cNvPicPr>
            <a:picLocks noChangeAspect="1"/>
          </p:cNvPicPr>
          <p:nvPr/>
        </p:nvPicPr>
        <p:blipFill>
          <a:blip r:embed="rId3"/>
          <a:stretch>
            <a:fillRect/>
          </a:stretch>
        </p:blipFill>
        <p:spPr>
          <a:xfrm>
            <a:off x="3969687" y="3125785"/>
            <a:ext cx="8185484" cy="2693045"/>
          </a:xfrm>
          <a:prstGeom prst="rect">
            <a:avLst/>
          </a:prstGeom>
        </p:spPr>
      </p:pic>
      <p:sp>
        <p:nvSpPr>
          <p:cNvPr id="12" name="Oval 11">
            <a:extLst>
              <a:ext uri="{FF2B5EF4-FFF2-40B4-BE49-F238E27FC236}">
                <a16:creationId xmlns:a16="http://schemas.microsoft.com/office/drawing/2014/main" id="{15B59E78-3719-4909-A898-220117233C4B}"/>
              </a:ext>
            </a:extLst>
          </p:cNvPr>
          <p:cNvSpPr/>
          <p:nvPr/>
        </p:nvSpPr>
        <p:spPr>
          <a:xfrm>
            <a:off x="3745464" y="3407029"/>
            <a:ext cx="1587564" cy="323088"/>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2265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C118D-78A6-442E-9069-EF3140A2C04C}"/>
              </a:ext>
            </a:extLst>
          </p:cNvPr>
          <p:cNvSpPr>
            <a:spLocks noGrp="1"/>
          </p:cNvSpPr>
          <p:nvPr>
            <p:ph type="title"/>
          </p:nvPr>
        </p:nvSpPr>
        <p:spPr/>
        <p:txBody>
          <a:bodyPr/>
          <a:lstStyle/>
          <a:p>
            <a:pPr algn="ctr"/>
            <a:r>
              <a:rPr lang="en-US" dirty="0"/>
              <a:t>Features of Performance Module</a:t>
            </a:r>
          </a:p>
        </p:txBody>
      </p:sp>
      <p:sp>
        <p:nvSpPr>
          <p:cNvPr id="3" name="Content Placeholder 2">
            <a:extLst>
              <a:ext uri="{FF2B5EF4-FFF2-40B4-BE49-F238E27FC236}">
                <a16:creationId xmlns:a16="http://schemas.microsoft.com/office/drawing/2014/main" id="{6D8DFCEA-FA19-4CD7-83B2-DAFC030C06C0}"/>
              </a:ext>
            </a:extLst>
          </p:cNvPr>
          <p:cNvSpPr>
            <a:spLocks noGrp="1"/>
          </p:cNvSpPr>
          <p:nvPr>
            <p:ph idx="1"/>
          </p:nvPr>
        </p:nvSpPr>
        <p:spPr/>
        <p:txBody>
          <a:bodyPr>
            <a:normAutofit/>
          </a:bodyPr>
          <a:lstStyle/>
          <a:p>
            <a:r>
              <a:rPr lang="en-US" dirty="0"/>
              <a:t>Supervisors can access review information for all direct reports in one location, including status of all evaluation steps.</a:t>
            </a:r>
          </a:p>
          <a:p>
            <a:r>
              <a:rPr lang="en-US" dirty="0"/>
              <a:t>Second-level and higher managers (department heads, deans, VPs, etc.) can access review information for all employees within their organizational structure.</a:t>
            </a:r>
          </a:p>
          <a:p>
            <a:r>
              <a:rPr lang="en-US" dirty="0"/>
              <a:t>Automatic notifications will be sent via email as program tasks open, become due, or are overdue.</a:t>
            </a:r>
          </a:p>
          <a:p>
            <a:r>
              <a:rPr lang="en-US" dirty="0"/>
              <a:t>Progress notes and attachments can be easily stored within the system.</a:t>
            </a:r>
          </a:p>
          <a:p>
            <a:endParaRPr lang="en-US" dirty="0"/>
          </a:p>
        </p:txBody>
      </p:sp>
      <p:sp>
        <p:nvSpPr>
          <p:cNvPr id="4" name="Slide Number Placeholder 3">
            <a:extLst>
              <a:ext uri="{FF2B5EF4-FFF2-40B4-BE49-F238E27FC236}">
                <a16:creationId xmlns:a16="http://schemas.microsoft.com/office/drawing/2014/main" id="{C1399024-6FF9-41FC-BE2B-22731B49192C}"/>
              </a:ext>
            </a:extLst>
          </p:cNvPr>
          <p:cNvSpPr>
            <a:spLocks noGrp="1"/>
          </p:cNvSpPr>
          <p:nvPr>
            <p:ph type="sldNum" sz="quarter" idx="12"/>
          </p:nvPr>
        </p:nvSpPr>
        <p:spPr/>
        <p:txBody>
          <a:bodyPr/>
          <a:lstStyle/>
          <a:p>
            <a:fld id="{CC7B5CB3-F6A7-BC47-8CB9-F0ABF2A1689F}" type="slidenum">
              <a:rPr lang="en-US" smtClean="0"/>
              <a:t>22</a:t>
            </a:fld>
            <a:endParaRPr lang="en-US" dirty="0"/>
          </a:p>
        </p:txBody>
      </p:sp>
    </p:spTree>
    <p:extLst>
      <p:ext uri="{BB962C8B-B14F-4D97-AF65-F5344CB8AC3E}">
        <p14:creationId xmlns:p14="http://schemas.microsoft.com/office/powerpoint/2010/main" val="3878602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C7B5CB3-F6A7-BC47-8CB9-F0ABF2A1689F}" type="slidenum">
              <a:rPr lang="en-US" smtClean="0"/>
              <a:t>23</a:t>
            </a:fld>
            <a:endParaRPr lang="en-US" dirty="0"/>
          </a:p>
        </p:txBody>
      </p:sp>
      <p:pic>
        <p:nvPicPr>
          <p:cNvPr id="4" name="Picture 3"/>
          <p:cNvPicPr>
            <a:picLocks noChangeAspect="1"/>
          </p:cNvPicPr>
          <p:nvPr/>
        </p:nvPicPr>
        <p:blipFill>
          <a:blip r:embed="rId2"/>
          <a:stretch>
            <a:fillRect/>
          </a:stretch>
        </p:blipFill>
        <p:spPr>
          <a:xfrm>
            <a:off x="384869" y="2045647"/>
            <a:ext cx="10607040" cy="1915160"/>
          </a:xfrm>
          <a:prstGeom prst="rect">
            <a:avLst/>
          </a:prstGeom>
        </p:spPr>
      </p:pic>
      <p:sp>
        <p:nvSpPr>
          <p:cNvPr id="5" name="Title 1">
            <a:extLst>
              <a:ext uri="{FF2B5EF4-FFF2-40B4-BE49-F238E27FC236}">
                <a16:creationId xmlns:a16="http://schemas.microsoft.com/office/drawing/2014/main" id="{4B998AAF-96F1-4E51-B474-B14084F37461}"/>
              </a:ext>
            </a:extLst>
          </p:cNvPr>
          <p:cNvSpPr txBox="1">
            <a:spLocks/>
          </p:cNvSpPr>
          <p:nvPr/>
        </p:nvSpPr>
        <p:spPr>
          <a:xfrm>
            <a:off x="727563" y="1149989"/>
            <a:ext cx="10515600" cy="7784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 Progress Notes</a:t>
            </a:r>
          </a:p>
        </p:txBody>
      </p:sp>
      <p:sp>
        <p:nvSpPr>
          <p:cNvPr id="6" name="TextBox 5"/>
          <p:cNvSpPr txBox="1"/>
          <p:nvPr/>
        </p:nvSpPr>
        <p:spPr>
          <a:xfrm>
            <a:off x="238777" y="4063460"/>
            <a:ext cx="11493171" cy="2308324"/>
          </a:xfrm>
          <a:prstGeom prst="rect">
            <a:avLst/>
          </a:prstGeom>
          <a:noFill/>
          <a:ln w="19050">
            <a:solidFill>
              <a:schemeClr val="accent6">
                <a:lumMod val="75000"/>
              </a:schemeClr>
            </a:solidFill>
          </a:ln>
        </p:spPr>
        <p:txBody>
          <a:bodyPr wrap="square" rtlCol="0">
            <a:spAutoFit/>
          </a:bodyPr>
          <a:lstStyle/>
          <a:p>
            <a:r>
              <a:rPr lang="en-US" dirty="0"/>
              <a:t>Progress notes can be added at any time during the evaluation process and allow the supervisor as well as the employee to document achievements and/or important occurrences throughout the year. </a:t>
            </a:r>
          </a:p>
          <a:p>
            <a:endParaRPr lang="en-US" dirty="0"/>
          </a:p>
          <a:p>
            <a:r>
              <a:rPr lang="en-US" dirty="0"/>
              <a:t>To add a progress note, click on the “Progress Notes” link in the main menu, then click the “Create Progress Note” button. </a:t>
            </a:r>
          </a:p>
          <a:p>
            <a:endParaRPr lang="en-US" dirty="0"/>
          </a:p>
          <a:p>
            <a:r>
              <a:rPr lang="en-US" dirty="0"/>
              <a:t>It is highly encouraged that supervisors add progress notes detailing mid-year and year-end conversations. Notes should include a brief overview of the progress the individual has made towards their goals. </a:t>
            </a:r>
          </a:p>
          <a:p>
            <a:endParaRPr lang="en-US" dirty="0"/>
          </a:p>
        </p:txBody>
      </p:sp>
      <p:sp>
        <p:nvSpPr>
          <p:cNvPr id="3" name="Oval 2"/>
          <p:cNvSpPr/>
          <p:nvPr/>
        </p:nvSpPr>
        <p:spPr>
          <a:xfrm>
            <a:off x="1556426" y="2045647"/>
            <a:ext cx="914400" cy="425179"/>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9481225" y="2466976"/>
            <a:ext cx="1761937" cy="418290"/>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74184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C7B5CB3-F6A7-BC47-8CB9-F0ABF2A1689F}" type="slidenum">
              <a:rPr lang="en-US" smtClean="0"/>
              <a:t>24</a:t>
            </a:fld>
            <a:endParaRPr lang="en-US" dirty="0"/>
          </a:p>
        </p:txBody>
      </p:sp>
      <p:pic>
        <p:nvPicPr>
          <p:cNvPr id="4" name="Picture 3"/>
          <p:cNvPicPr>
            <a:picLocks noChangeAspect="1"/>
          </p:cNvPicPr>
          <p:nvPr/>
        </p:nvPicPr>
        <p:blipFill>
          <a:blip r:embed="rId2"/>
          <a:stretch>
            <a:fillRect/>
          </a:stretch>
        </p:blipFill>
        <p:spPr>
          <a:xfrm>
            <a:off x="332855" y="2286544"/>
            <a:ext cx="3108960" cy="3956322"/>
          </a:xfrm>
          <a:prstGeom prst="rect">
            <a:avLst/>
          </a:prstGeom>
        </p:spPr>
      </p:pic>
      <p:sp>
        <p:nvSpPr>
          <p:cNvPr id="5" name="Title 1">
            <a:extLst>
              <a:ext uri="{FF2B5EF4-FFF2-40B4-BE49-F238E27FC236}">
                <a16:creationId xmlns:a16="http://schemas.microsoft.com/office/drawing/2014/main" id="{4B998AAF-96F1-4E51-B474-B14084F37461}"/>
              </a:ext>
            </a:extLst>
          </p:cNvPr>
          <p:cNvSpPr txBox="1">
            <a:spLocks/>
          </p:cNvSpPr>
          <p:nvPr/>
        </p:nvSpPr>
        <p:spPr>
          <a:xfrm>
            <a:off x="884870" y="1258883"/>
            <a:ext cx="10515600" cy="7784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 Progress Notes (cont.)</a:t>
            </a:r>
          </a:p>
        </p:txBody>
      </p:sp>
      <p:sp>
        <p:nvSpPr>
          <p:cNvPr id="7" name="TextBox 6"/>
          <p:cNvSpPr txBox="1"/>
          <p:nvPr/>
        </p:nvSpPr>
        <p:spPr>
          <a:xfrm>
            <a:off x="4125926" y="3036574"/>
            <a:ext cx="7166373" cy="2585323"/>
          </a:xfrm>
          <a:prstGeom prst="rect">
            <a:avLst/>
          </a:prstGeom>
          <a:noFill/>
          <a:ln w="19050">
            <a:solidFill>
              <a:schemeClr val="accent6">
                <a:lumMod val="75000"/>
              </a:schemeClr>
            </a:solidFill>
          </a:ln>
        </p:spPr>
        <p:txBody>
          <a:bodyPr wrap="square" rtlCol="0">
            <a:spAutoFit/>
          </a:bodyPr>
          <a:lstStyle/>
          <a:p>
            <a:r>
              <a:rPr lang="en-US" dirty="0"/>
              <a:t>Progress notes may either be shared between the supervisor and employee or they may be set to be only viewed by the employee or supervisor who entered them. To share a progress note, click the “Share the Progress Note” button.</a:t>
            </a:r>
          </a:p>
          <a:p>
            <a:endParaRPr lang="en-US" dirty="0"/>
          </a:p>
          <a:p>
            <a:r>
              <a:rPr lang="en-US" dirty="0"/>
              <a:t>Supporting documents may also be added to progress notes by clicking the “Attachment” link.</a:t>
            </a:r>
          </a:p>
          <a:p>
            <a:endParaRPr lang="en-US" dirty="0"/>
          </a:p>
          <a:p>
            <a:r>
              <a:rPr lang="en-US" dirty="0"/>
              <a:t>Click “Create” in order to add the progress note.</a:t>
            </a:r>
          </a:p>
        </p:txBody>
      </p:sp>
      <p:sp>
        <p:nvSpPr>
          <p:cNvPr id="3" name="Oval 2"/>
          <p:cNvSpPr/>
          <p:nvPr/>
        </p:nvSpPr>
        <p:spPr>
          <a:xfrm>
            <a:off x="272625" y="5019472"/>
            <a:ext cx="1361622" cy="874243"/>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743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C7B5CB3-F6A7-BC47-8CB9-F0ABF2A1689F}" type="slidenum">
              <a:rPr lang="en-US" smtClean="0"/>
              <a:t>25</a:t>
            </a:fld>
            <a:endParaRPr lang="en-US" dirty="0"/>
          </a:p>
        </p:txBody>
      </p:sp>
      <p:pic>
        <p:nvPicPr>
          <p:cNvPr id="3" name="Picture 2"/>
          <p:cNvPicPr>
            <a:picLocks noChangeAspect="1"/>
          </p:cNvPicPr>
          <p:nvPr/>
        </p:nvPicPr>
        <p:blipFill>
          <a:blip r:embed="rId2"/>
          <a:stretch>
            <a:fillRect/>
          </a:stretch>
        </p:blipFill>
        <p:spPr>
          <a:xfrm>
            <a:off x="270363" y="2296311"/>
            <a:ext cx="10424160" cy="1298676"/>
          </a:xfrm>
          <a:prstGeom prst="rect">
            <a:avLst/>
          </a:prstGeom>
        </p:spPr>
      </p:pic>
      <p:pic>
        <p:nvPicPr>
          <p:cNvPr id="4" name="Picture 3"/>
          <p:cNvPicPr>
            <a:picLocks noChangeAspect="1"/>
          </p:cNvPicPr>
          <p:nvPr/>
        </p:nvPicPr>
        <p:blipFill>
          <a:blip r:embed="rId3"/>
          <a:stretch>
            <a:fillRect/>
          </a:stretch>
        </p:blipFill>
        <p:spPr>
          <a:xfrm>
            <a:off x="270363" y="4489576"/>
            <a:ext cx="10607040" cy="1300271"/>
          </a:xfrm>
          <a:prstGeom prst="rect">
            <a:avLst/>
          </a:prstGeom>
        </p:spPr>
      </p:pic>
      <p:sp>
        <p:nvSpPr>
          <p:cNvPr id="5" name="Title 1">
            <a:extLst>
              <a:ext uri="{FF2B5EF4-FFF2-40B4-BE49-F238E27FC236}">
                <a16:creationId xmlns:a16="http://schemas.microsoft.com/office/drawing/2014/main" id="{4B998AAF-96F1-4E51-B474-B14084F37461}"/>
              </a:ext>
            </a:extLst>
          </p:cNvPr>
          <p:cNvSpPr txBox="1">
            <a:spLocks/>
          </p:cNvSpPr>
          <p:nvPr/>
        </p:nvSpPr>
        <p:spPr>
          <a:xfrm>
            <a:off x="884870" y="1258883"/>
            <a:ext cx="10515600" cy="7784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 Progress Notes (cont.)</a:t>
            </a:r>
          </a:p>
        </p:txBody>
      </p:sp>
      <p:sp>
        <p:nvSpPr>
          <p:cNvPr id="6" name="TextBox 5"/>
          <p:cNvSpPr txBox="1"/>
          <p:nvPr/>
        </p:nvSpPr>
        <p:spPr>
          <a:xfrm>
            <a:off x="218931" y="3784023"/>
            <a:ext cx="11493171" cy="646331"/>
          </a:xfrm>
          <a:prstGeom prst="rect">
            <a:avLst/>
          </a:prstGeom>
          <a:noFill/>
          <a:ln w="19050">
            <a:solidFill>
              <a:schemeClr val="accent6">
                <a:lumMod val="75000"/>
              </a:schemeClr>
            </a:solidFill>
          </a:ln>
        </p:spPr>
        <p:txBody>
          <a:bodyPr wrap="square" rtlCol="0">
            <a:spAutoFit/>
          </a:bodyPr>
          <a:lstStyle/>
          <a:p>
            <a:r>
              <a:rPr lang="en-US" dirty="0"/>
              <a:t>Clicking on the “Progress Notes” link also allows you to view any progress note(s) created by or shared with the individual.  </a:t>
            </a:r>
          </a:p>
        </p:txBody>
      </p:sp>
      <p:sp>
        <p:nvSpPr>
          <p:cNvPr id="7" name="Oval 6"/>
          <p:cNvSpPr/>
          <p:nvPr/>
        </p:nvSpPr>
        <p:spPr>
          <a:xfrm>
            <a:off x="2500009" y="2821021"/>
            <a:ext cx="914400" cy="437745"/>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2500009" y="4973948"/>
            <a:ext cx="914400" cy="437745"/>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21429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F5537-0F38-49DA-96E2-146B5A3F431A}"/>
              </a:ext>
            </a:extLst>
          </p:cNvPr>
          <p:cNvSpPr>
            <a:spLocks noGrp="1"/>
          </p:cNvSpPr>
          <p:nvPr>
            <p:ph type="title"/>
          </p:nvPr>
        </p:nvSpPr>
        <p:spPr/>
        <p:txBody>
          <a:bodyPr/>
          <a:lstStyle/>
          <a:p>
            <a:pPr algn="ctr"/>
            <a:r>
              <a:rPr lang="en-US" dirty="0"/>
              <a:t>Additional Reviewers</a:t>
            </a:r>
          </a:p>
        </p:txBody>
      </p:sp>
      <p:sp>
        <p:nvSpPr>
          <p:cNvPr id="3" name="Content Placeholder 2">
            <a:extLst>
              <a:ext uri="{FF2B5EF4-FFF2-40B4-BE49-F238E27FC236}">
                <a16:creationId xmlns:a16="http://schemas.microsoft.com/office/drawing/2014/main" id="{BCA7DDCC-CC21-425C-A025-FE6DF1E0E83F}"/>
              </a:ext>
            </a:extLst>
          </p:cNvPr>
          <p:cNvSpPr>
            <a:spLocks noGrp="1"/>
          </p:cNvSpPr>
          <p:nvPr>
            <p:ph idx="1"/>
          </p:nvPr>
        </p:nvSpPr>
        <p:spPr/>
        <p:txBody>
          <a:bodyPr/>
          <a:lstStyle/>
          <a:p>
            <a:r>
              <a:rPr lang="en-US" dirty="0"/>
              <a:t>The system allows for feedback from other UNT World employees</a:t>
            </a:r>
          </a:p>
          <a:p>
            <a:pPr lvl="1"/>
            <a:r>
              <a:rPr lang="en-US" dirty="0"/>
              <a:t>Co-Reviewer – Use this function if another reviewer should have full feedback capabilities to the employee’s evaluation.  This might be used for someone who has a split reporting relationship or someone who recently transferred to a new job during the last year.  The supervisor and co-reviewer will need to discuss who will be responsible for completion and submission of the evaluation steps.</a:t>
            </a:r>
          </a:p>
          <a:p>
            <a:pPr lvl="1"/>
            <a:r>
              <a:rPr lang="en-US" dirty="0"/>
              <a:t>Multi-Rater – Use this function to invite feedback from other UNT World employees (customers, peers, etc.) on the employee’s performance.  The multi-rater has no access to read or edit the employee’s evaluation.</a:t>
            </a:r>
          </a:p>
        </p:txBody>
      </p:sp>
      <p:sp>
        <p:nvSpPr>
          <p:cNvPr id="4" name="Slide Number Placeholder 3">
            <a:extLst>
              <a:ext uri="{FF2B5EF4-FFF2-40B4-BE49-F238E27FC236}">
                <a16:creationId xmlns:a16="http://schemas.microsoft.com/office/drawing/2014/main" id="{356B5E03-1E94-4474-8B5F-280C06AC3092}"/>
              </a:ext>
            </a:extLst>
          </p:cNvPr>
          <p:cNvSpPr>
            <a:spLocks noGrp="1"/>
          </p:cNvSpPr>
          <p:nvPr>
            <p:ph type="sldNum" sz="quarter" idx="12"/>
          </p:nvPr>
        </p:nvSpPr>
        <p:spPr/>
        <p:txBody>
          <a:bodyPr/>
          <a:lstStyle/>
          <a:p>
            <a:fld id="{CC7B5CB3-F6A7-BC47-8CB9-F0ABF2A1689F}" type="slidenum">
              <a:rPr lang="en-US" smtClean="0"/>
              <a:t>26</a:t>
            </a:fld>
            <a:endParaRPr lang="en-US" dirty="0"/>
          </a:p>
        </p:txBody>
      </p:sp>
    </p:spTree>
    <p:extLst>
      <p:ext uri="{BB962C8B-B14F-4D97-AF65-F5344CB8AC3E}">
        <p14:creationId xmlns:p14="http://schemas.microsoft.com/office/powerpoint/2010/main" val="3358461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C7B5CB3-F6A7-BC47-8CB9-F0ABF2A1689F}" type="slidenum">
              <a:rPr lang="en-US" smtClean="0"/>
              <a:t>27</a:t>
            </a:fld>
            <a:endParaRPr lang="en-US" dirty="0"/>
          </a:p>
        </p:txBody>
      </p:sp>
      <p:pic>
        <p:nvPicPr>
          <p:cNvPr id="3" name="Picture 2"/>
          <p:cNvPicPr>
            <a:picLocks noChangeAspect="1"/>
          </p:cNvPicPr>
          <p:nvPr/>
        </p:nvPicPr>
        <p:blipFill>
          <a:blip r:embed="rId2"/>
          <a:stretch>
            <a:fillRect/>
          </a:stretch>
        </p:blipFill>
        <p:spPr>
          <a:xfrm>
            <a:off x="647155" y="2506547"/>
            <a:ext cx="2290655" cy="2954860"/>
          </a:xfrm>
          <a:prstGeom prst="rect">
            <a:avLst/>
          </a:prstGeom>
        </p:spPr>
      </p:pic>
      <p:pic>
        <p:nvPicPr>
          <p:cNvPr id="5" name="Picture 4"/>
          <p:cNvPicPr>
            <a:picLocks noChangeAspect="1"/>
          </p:cNvPicPr>
          <p:nvPr/>
        </p:nvPicPr>
        <p:blipFill>
          <a:blip r:embed="rId3"/>
          <a:stretch>
            <a:fillRect/>
          </a:stretch>
        </p:blipFill>
        <p:spPr>
          <a:xfrm>
            <a:off x="7167061" y="2314609"/>
            <a:ext cx="4695825" cy="3305175"/>
          </a:xfrm>
          <a:prstGeom prst="rect">
            <a:avLst/>
          </a:prstGeom>
        </p:spPr>
      </p:pic>
      <p:sp>
        <p:nvSpPr>
          <p:cNvPr id="6" name="Title 1">
            <a:extLst>
              <a:ext uri="{FF2B5EF4-FFF2-40B4-BE49-F238E27FC236}">
                <a16:creationId xmlns:a16="http://schemas.microsoft.com/office/drawing/2014/main" id="{4B998AAF-96F1-4E51-B474-B14084F37461}"/>
              </a:ext>
            </a:extLst>
          </p:cNvPr>
          <p:cNvSpPr txBox="1">
            <a:spLocks/>
          </p:cNvSpPr>
          <p:nvPr/>
        </p:nvSpPr>
        <p:spPr>
          <a:xfrm>
            <a:off x="852357" y="1149989"/>
            <a:ext cx="10515600" cy="7784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 Multi-Rater Feedback Feature</a:t>
            </a:r>
          </a:p>
        </p:txBody>
      </p:sp>
      <p:sp>
        <p:nvSpPr>
          <p:cNvPr id="4" name="Oval 3"/>
          <p:cNvSpPr/>
          <p:nvPr/>
        </p:nvSpPr>
        <p:spPr>
          <a:xfrm>
            <a:off x="487867" y="3496882"/>
            <a:ext cx="1828800" cy="671209"/>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937810" y="3035217"/>
            <a:ext cx="3956148" cy="830997"/>
          </a:xfrm>
          <a:prstGeom prst="rect">
            <a:avLst/>
          </a:prstGeom>
          <a:noFill/>
          <a:ln w="19050">
            <a:solidFill>
              <a:schemeClr val="accent6">
                <a:lumMod val="75000"/>
              </a:schemeClr>
            </a:solidFill>
          </a:ln>
        </p:spPr>
        <p:txBody>
          <a:bodyPr wrap="square" rtlCol="0">
            <a:spAutoFit/>
          </a:bodyPr>
          <a:lstStyle/>
          <a:p>
            <a:r>
              <a:rPr lang="en-US" sz="1600" dirty="0"/>
              <a:t>The supervisor will click on </a:t>
            </a:r>
          </a:p>
          <a:p>
            <a:r>
              <a:rPr lang="en-US" sz="1600" dirty="0"/>
              <a:t>“Multi-rater Feedback” in the left menu </a:t>
            </a:r>
          </a:p>
          <a:p>
            <a:r>
              <a:rPr lang="en-US" sz="1600" dirty="0"/>
              <a:t>and select the “Invite Multi-rater” link.</a:t>
            </a:r>
          </a:p>
        </p:txBody>
      </p:sp>
      <p:sp>
        <p:nvSpPr>
          <p:cNvPr id="8" name="TextBox 7"/>
          <p:cNvSpPr txBox="1"/>
          <p:nvPr/>
        </p:nvSpPr>
        <p:spPr>
          <a:xfrm>
            <a:off x="2981107" y="4277553"/>
            <a:ext cx="3912851" cy="1107996"/>
          </a:xfrm>
          <a:prstGeom prst="rect">
            <a:avLst/>
          </a:prstGeom>
          <a:noFill/>
          <a:ln w="19050">
            <a:solidFill>
              <a:schemeClr val="accent6">
                <a:lumMod val="75000"/>
              </a:schemeClr>
            </a:solidFill>
          </a:ln>
        </p:spPr>
        <p:txBody>
          <a:bodyPr wrap="square" rtlCol="0">
            <a:spAutoFit/>
          </a:bodyPr>
          <a:lstStyle/>
          <a:p>
            <a:r>
              <a:rPr lang="en-US" sz="1600" dirty="0"/>
              <a:t>Enter the name of the person or persons</a:t>
            </a:r>
          </a:p>
          <a:p>
            <a:r>
              <a:rPr lang="en-US" sz="1600" dirty="0"/>
              <a:t>to be invited, check the box by their name </a:t>
            </a:r>
          </a:p>
          <a:p>
            <a:r>
              <a:rPr lang="en-US" sz="1600" dirty="0"/>
              <a:t>and click the “Save” button.</a:t>
            </a:r>
          </a:p>
          <a:p>
            <a:endParaRPr lang="en-US" dirty="0"/>
          </a:p>
        </p:txBody>
      </p:sp>
      <p:cxnSp>
        <p:nvCxnSpPr>
          <p:cNvPr id="10" name="Straight Arrow Connector 9"/>
          <p:cNvCxnSpPr>
            <a:cxnSpLocks/>
            <a:endCxn id="7" idx="1"/>
          </p:cNvCxnSpPr>
          <p:nvPr/>
        </p:nvCxnSpPr>
        <p:spPr>
          <a:xfrm flipV="1">
            <a:off x="2217885" y="3450716"/>
            <a:ext cx="719925" cy="184666"/>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937255" y="4597400"/>
            <a:ext cx="488607" cy="298021"/>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6810" y="5724580"/>
            <a:ext cx="11923394" cy="584775"/>
          </a:xfrm>
          <a:prstGeom prst="rect">
            <a:avLst/>
          </a:prstGeom>
          <a:noFill/>
          <a:ln w="19050">
            <a:solidFill>
              <a:schemeClr val="accent6">
                <a:lumMod val="75000"/>
              </a:schemeClr>
            </a:solidFill>
          </a:ln>
        </p:spPr>
        <p:txBody>
          <a:bodyPr wrap="square" rtlCol="0">
            <a:spAutoFit/>
          </a:bodyPr>
          <a:lstStyle/>
          <a:p>
            <a:r>
              <a:rPr lang="en-US" sz="1600" dirty="0"/>
              <a:t>The Multi-rater will receive an email notifying them of the request and they can access the multi-rater form through their performance portal Home page. </a:t>
            </a:r>
          </a:p>
        </p:txBody>
      </p:sp>
      <p:sp>
        <p:nvSpPr>
          <p:cNvPr id="13" name="TextBox 12">
            <a:extLst>
              <a:ext uri="{FF2B5EF4-FFF2-40B4-BE49-F238E27FC236}">
                <a16:creationId xmlns:a16="http://schemas.microsoft.com/office/drawing/2014/main" id="{5537B953-F170-4743-ADDA-1FBC4A89229C}"/>
              </a:ext>
            </a:extLst>
          </p:cNvPr>
          <p:cNvSpPr txBox="1"/>
          <p:nvPr/>
        </p:nvSpPr>
        <p:spPr>
          <a:xfrm>
            <a:off x="852357" y="1849954"/>
            <a:ext cx="10642059" cy="400110"/>
          </a:xfrm>
          <a:prstGeom prst="rect">
            <a:avLst/>
          </a:prstGeom>
          <a:noFill/>
          <a:ln>
            <a:noFill/>
          </a:ln>
        </p:spPr>
        <p:txBody>
          <a:bodyPr wrap="square" rtlCol="0">
            <a:spAutoFit/>
          </a:bodyPr>
          <a:lstStyle/>
          <a:p>
            <a:pPr algn="ctr"/>
            <a:r>
              <a:rPr lang="en-US" dirty="0"/>
              <a:t>A </a:t>
            </a:r>
            <a:r>
              <a:rPr lang="en-US" sz="2000" dirty="0"/>
              <a:t>supervisor can request performance feedback from other UNT World employees</a:t>
            </a:r>
          </a:p>
        </p:txBody>
      </p:sp>
    </p:spTree>
    <p:extLst>
      <p:ext uri="{BB962C8B-B14F-4D97-AF65-F5344CB8AC3E}">
        <p14:creationId xmlns:p14="http://schemas.microsoft.com/office/powerpoint/2010/main" val="1624389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C7B5CB3-F6A7-BC47-8CB9-F0ABF2A1689F}" type="slidenum">
              <a:rPr lang="en-US" smtClean="0"/>
              <a:t>28</a:t>
            </a:fld>
            <a:endParaRPr lang="en-US" dirty="0"/>
          </a:p>
        </p:txBody>
      </p:sp>
      <p:pic>
        <p:nvPicPr>
          <p:cNvPr id="3" name="Picture 2"/>
          <p:cNvPicPr>
            <a:picLocks noChangeAspect="1"/>
          </p:cNvPicPr>
          <p:nvPr/>
        </p:nvPicPr>
        <p:blipFill>
          <a:blip r:embed="rId2"/>
          <a:stretch>
            <a:fillRect/>
          </a:stretch>
        </p:blipFill>
        <p:spPr>
          <a:xfrm>
            <a:off x="404520" y="2359281"/>
            <a:ext cx="10972800" cy="2029351"/>
          </a:xfrm>
          <a:prstGeom prst="rect">
            <a:avLst/>
          </a:prstGeom>
        </p:spPr>
      </p:pic>
      <p:sp>
        <p:nvSpPr>
          <p:cNvPr id="4" name="Title 1">
            <a:extLst>
              <a:ext uri="{FF2B5EF4-FFF2-40B4-BE49-F238E27FC236}">
                <a16:creationId xmlns:a16="http://schemas.microsoft.com/office/drawing/2014/main" id="{4B998AAF-96F1-4E51-B474-B14084F37461}"/>
              </a:ext>
            </a:extLst>
          </p:cNvPr>
          <p:cNvSpPr txBox="1">
            <a:spLocks/>
          </p:cNvSpPr>
          <p:nvPr/>
        </p:nvSpPr>
        <p:spPr>
          <a:xfrm>
            <a:off x="852357" y="1149989"/>
            <a:ext cx="10515600" cy="7784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 Multi-Rater (cont.)</a:t>
            </a:r>
          </a:p>
        </p:txBody>
      </p:sp>
      <p:sp>
        <p:nvSpPr>
          <p:cNvPr id="6" name="TextBox 5"/>
          <p:cNvSpPr txBox="1"/>
          <p:nvPr/>
        </p:nvSpPr>
        <p:spPr>
          <a:xfrm>
            <a:off x="349414" y="4979347"/>
            <a:ext cx="11493171" cy="646331"/>
          </a:xfrm>
          <a:prstGeom prst="rect">
            <a:avLst/>
          </a:prstGeom>
          <a:noFill/>
          <a:ln w="19050">
            <a:solidFill>
              <a:schemeClr val="accent6">
                <a:lumMod val="75000"/>
              </a:schemeClr>
            </a:solidFill>
          </a:ln>
        </p:spPr>
        <p:txBody>
          <a:bodyPr wrap="square" rtlCol="0">
            <a:spAutoFit/>
          </a:bodyPr>
          <a:lstStyle/>
          <a:p>
            <a:r>
              <a:rPr lang="en-US" dirty="0"/>
              <a:t>Once a Multi-rater has been added to an evaluation, the Multi-rater feedback will be listed as an action item and can be found on the Home page when the Multi-rater logs into the portal. </a:t>
            </a:r>
          </a:p>
        </p:txBody>
      </p:sp>
    </p:spTree>
    <p:extLst>
      <p:ext uri="{BB962C8B-B14F-4D97-AF65-F5344CB8AC3E}">
        <p14:creationId xmlns:p14="http://schemas.microsoft.com/office/powerpoint/2010/main" val="3412980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C7B5CB3-F6A7-BC47-8CB9-F0ABF2A1689F}" type="slidenum">
              <a:rPr lang="en-US" smtClean="0"/>
              <a:t>29</a:t>
            </a:fld>
            <a:endParaRPr lang="en-US" dirty="0"/>
          </a:p>
        </p:txBody>
      </p:sp>
      <p:pic>
        <p:nvPicPr>
          <p:cNvPr id="3" name="Picture 2"/>
          <p:cNvPicPr>
            <a:picLocks noChangeAspect="1"/>
          </p:cNvPicPr>
          <p:nvPr/>
        </p:nvPicPr>
        <p:blipFill>
          <a:blip r:embed="rId2"/>
          <a:stretch>
            <a:fillRect/>
          </a:stretch>
        </p:blipFill>
        <p:spPr>
          <a:xfrm>
            <a:off x="171056" y="1762632"/>
            <a:ext cx="8229600" cy="3364065"/>
          </a:xfrm>
          <a:prstGeom prst="rect">
            <a:avLst/>
          </a:prstGeom>
        </p:spPr>
      </p:pic>
      <p:sp>
        <p:nvSpPr>
          <p:cNvPr id="4" name="Title 1">
            <a:extLst>
              <a:ext uri="{FF2B5EF4-FFF2-40B4-BE49-F238E27FC236}">
                <a16:creationId xmlns:a16="http://schemas.microsoft.com/office/drawing/2014/main" id="{4B998AAF-96F1-4E51-B474-B14084F37461}"/>
              </a:ext>
            </a:extLst>
          </p:cNvPr>
          <p:cNvSpPr txBox="1">
            <a:spLocks/>
          </p:cNvSpPr>
          <p:nvPr/>
        </p:nvSpPr>
        <p:spPr>
          <a:xfrm>
            <a:off x="659841" y="939314"/>
            <a:ext cx="10515600" cy="7784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 Multi-Rater (cont.)</a:t>
            </a:r>
          </a:p>
        </p:txBody>
      </p:sp>
      <p:sp>
        <p:nvSpPr>
          <p:cNvPr id="5" name="TextBox 4"/>
          <p:cNvSpPr txBox="1"/>
          <p:nvPr/>
        </p:nvSpPr>
        <p:spPr>
          <a:xfrm>
            <a:off x="231286" y="5297956"/>
            <a:ext cx="11493171" cy="923330"/>
          </a:xfrm>
          <a:prstGeom prst="rect">
            <a:avLst/>
          </a:prstGeom>
          <a:noFill/>
          <a:ln w="19050">
            <a:solidFill>
              <a:schemeClr val="accent6">
                <a:lumMod val="75000"/>
              </a:schemeClr>
            </a:solidFill>
          </a:ln>
        </p:spPr>
        <p:txBody>
          <a:bodyPr wrap="square" rtlCol="0">
            <a:spAutoFit/>
          </a:bodyPr>
          <a:lstStyle/>
          <a:p>
            <a:r>
              <a:rPr lang="en-US" dirty="0"/>
              <a:t>The Multi-rater will enter all comments/feedback within the available “Comments” box, there is no need to add a new entry. They will then have the option of saving as a draft for further review using the “Save Draft” link, or they may select “Complete” to conclude the multi-rater feedback.</a:t>
            </a:r>
          </a:p>
        </p:txBody>
      </p:sp>
    </p:spTree>
    <p:extLst>
      <p:ext uri="{BB962C8B-B14F-4D97-AF65-F5344CB8AC3E}">
        <p14:creationId xmlns:p14="http://schemas.microsoft.com/office/powerpoint/2010/main" val="3329518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B3B60-44DB-4A48-9F13-A8A6F5E39854}"/>
              </a:ext>
            </a:extLst>
          </p:cNvPr>
          <p:cNvSpPr>
            <a:spLocks noGrp="1"/>
          </p:cNvSpPr>
          <p:nvPr>
            <p:ph type="title"/>
          </p:nvPr>
        </p:nvSpPr>
        <p:spPr>
          <a:xfrm>
            <a:off x="1087582" y="1018438"/>
            <a:ext cx="10515600" cy="778476"/>
          </a:xfrm>
        </p:spPr>
        <p:txBody>
          <a:bodyPr>
            <a:normAutofit/>
          </a:bodyPr>
          <a:lstStyle/>
          <a:p>
            <a:pPr algn="ctr"/>
            <a:r>
              <a:rPr lang="en-US" dirty="0"/>
              <a:t> Steps of Review Program – FY 2023</a:t>
            </a:r>
            <a:endParaRPr lang="en-US" sz="2700" dirty="0"/>
          </a:p>
        </p:txBody>
      </p:sp>
      <p:sp>
        <p:nvSpPr>
          <p:cNvPr id="4" name="Slide Number Placeholder 3">
            <a:extLst>
              <a:ext uri="{FF2B5EF4-FFF2-40B4-BE49-F238E27FC236}">
                <a16:creationId xmlns:a16="http://schemas.microsoft.com/office/drawing/2014/main" id="{6A8DBC5D-D7B3-4CA3-A6D0-2023804D0EFB}"/>
              </a:ext>
            </a:extLst>
          </p:cNvPr>
          <p:cNvSpPr>
            <a:spLocks noGrp="1"/>
          </p:cNvSpPr>
          <p:nvPr>
            <p:ph type="sldNum" sz="quarter" idx="12"/>
          </p:nvPr>
        </p:nvSpPr>
        <p:spPr/>
        <p:txBody>
          <a:bodyPr/>
          <a:lstStyle/>
          <a:p>
            <a:fld id="{CC7B5CB3-F6A7-BC47-8CB9-F0ABF2A1689F}" type="slidenum">
              <a:rPr lang="en-US" smtClean="0"/>
              <a:t>3</a:t>
            </a:fld>
            <a:endParaRPr lang="en-US" dirty="0"/>
          </a:p>
        </p:txBody>
      </p:sp>
      <p:sp>
        <p:nvSpPr>
          <p:cNvPr id="7" name="Content Placeholder 2">
            <a:extLst>
              <a:ext uri="{FF2B5EF4-FFF2-40B4-BE49-F238E27FC236}">
                <a16:creationId xmlns:a16="http://schemas.microsoft.com/office/drawing/2014/main" id="{E959DB5F-6016-4F56-A432-4C49EC60E23D}"/>
              </a:ext>
            </a:extLst>
          </p:cNvPr>
          <p:cNvSpPr txBox="1">
            <a:spLocks/>
          </p:cNvSpPr>
          <p:nvPr/>
        </p:nvSpPr>
        <p:spPr>
          <a:xfrm>
            <a:off x="573577" y="2019119"/>
            <a:ext cx="11438313" cy="44890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buFont typeface="+mj-lt"/>
              <a:buAutoNum type="arabicPeriod"/>
            </a:pPr>
            <a:endParaRPr lang="en-US" dirty="0"/>
          </a:p>
        </p:txBody>
      </p:sp>
      <p:sp>
        <p:nvSpPr>
          <p:cNvPr id="5" name="Content Placeholder 2">
            <a:extLst>
              <a:ext uri="{FF2B5EF4-FFF2-40B4-BE49-F238E27FC236}">
                <a16:creationId xmlns:a16="http://schemas.microsoft.com/office/drawing/2014/main" id="{E2906171-41A0-4DAE-AA27-F7D50B814757}"/>
              </a:ext>
            </a:extLst>
          </p:cNvPr>
          <p:cNvSpPr>
            <a:spLocks noGrp="1"/>
          </p:cNvSpPr>
          <p:nvPr>
            <p:ph idx="1"/>
          </p:nvPr>
        </p:nvSpPr>
        <p:spPr>
          <a:xfrm>
            <a:off x="838200" y="2039762"/>
            <a:ext cx="10515600" cy="3982051"/>
          </a:xfrm>
        </p:spPr>
        <p:txBody>
          <a:bodyPr>
            <a:normAutofit fontScale="85000" lnSpcReduction="20000"/>
          </a:bodyPr>
          <a:lstStyle/>
          <a:p>
            <a:pPr marL="514350" indent="-514350">
              <a:buAutoNum type="arabicPeriod"/>
            </a:pPr>
            <a:r>
              <a:rPr lang="en-US" dirty="0"/>
              <a:t>Employee Creates Plan -  Employee enters Goal(s) or Objective(s) from last year's performance review cycle</a:t>
            </a:r>
          </a:p>
          <a:p>
            <a:pPr marL="514350" indent="-514350">
              <a:buAutoNum type="arabicPeriod"/>
            </a:pPr>
            <a:r>
              <a:rPr lang="en-US" dirty="0"/>
              <a:t>Supervisor Acknowledges Plan – Supervisor reviews and acknowledges entries </a:t>
            </a:r>
          </a:p>
          <a:p>
            <a:pPr marL="514350" indent="-514350">
              <a:buAutoNum type="arabicPeriod"/>
            </a:pPr>
            <a:r>
              <a:rPr lang="en-US" dirty="0"/>
              <a:t>Mid-Year Check In – Supervisor meets with employee to review progress toward goals or objectives</a:t>
            </a:r>
          </a:p>
          <a:p>
            <a:pPr marL="514350" indent="-514350">
              <a:buFont typeface="Arial"/>
              <a:buAutoNum type="arabicPeriod"/>
            </a:pPr>
            <a:r>
              <a:rPr lang="en-US" dirty="0"/>
              <a:t>Self-Evaluation – Employee rates self</a:t>
            </a:r>
          </a:p>
          <a:p>
            <a:pPr marL="514350" indent="-514350">
              <a:buAutoNum type="arabicPeriod"/>
            </a:pPr>
            <a:r>
              <a:rPr lang="en-US" dirty="0"/>
              <a:t>Supervisor Evaluation – Supervisor provides feedback and selects an overall performance rating</a:t>
            </a:r>
          </a:p>
          <a:p>
            <a:pPr marL="514350" indent="-514350">
              <a:buAutoNum type="arabicPeriod"/>
            </a:pPr>
            <a:r>
              <a:rPr lang="en-US" dirty="0"/>
              <a:t>Supervisor Meet with Employee – Supervisor meets with employee to review the supervisor evaluation</a:t>
            </a:r>
          </a:p>
          <a:p>
            <a:pPr marL="514350" indent="-514350">
              <a:buAutoNum type="arabicPeriod"/>
            </a:pPr>
            <a:r>
              <a:rPr lang="en-US" dirty="0"/>
              <a:t>Employee Acknowledges Evaluation – Employee acknowledges receipt of the evaluation</a:t>
            </a:r>
          </a:p>
        </p:txBody>
      </p:sp>
    </p:spTree>
    <p:extLst>
      <p:ext uri="{BB962C8B-B14F-4D97-AF65-F5344CB8AC3E}">
        <p14:creationId xmlns:p14="http://schemas.microsoft.com/office/powerpoint/2010/main" val="3362750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C7B5CB3-F6A7-BC47-8CB9-F0ABF2A1689F}" type="slidenum">
              <a:rPr lang="en-US" smtClean="0"/>
              <a:t>30</a:t>
            </a:fld>
            <a:endParaRPr lang="en-US" dirty="0"/>
          </a:p>
        </p:txBody>
      </p:sp>
      <p:pic>
        <p:nvPicPr>
          <p:cNvPr id="3" name="Picture 2"/>
          <p:cNvPicPr>
            <a:picLocks noChangeAspect="1"/>
          </p:cNvPicPr>
          <p:nvPr/>
        </p:nvPicPr>
        <p:blipFill>
          <a:blip r:embed="rId2"/>
          <a:stretch>
            <a:fillRect/>
          </a:stretch>
        </p:blipFill>
        <p:spPr>
          <a:xfrm>
            <a:off x="4252363" y="2929650"/>
            <a:ext cx="7406640" cy="2314331"/>
          </a:xfrm>
          <a:prstGeom prst="rect">
            <a:avLst/>
          </a:prstGeom>
        </p:spPr>
      </p:pic>
      <p:pic>
        <p:nvPicPr>
          <p:cNvPr id="4" name="Picture 3"/>
          <p:cNvPicPr>
            <a:picLocks noChangeAspect="1"/>
          </p:cNvPicPr>
          <p:nvPr/>
        </p:nvPicPr>
        <p:blipFill>
          <a:blip r:embed="rId3"/>
          <a:stretch>
            <a:fillRect/>
          </a:stretch>
        </p:blipFill>
        <p:spPr>
          <a:xfrm>
            <a:off x="107004" y="2360782"/>
            <a:ext cx="1371600" cy="2466526"/>
          </a:xfrm>
          <a:prstGeom prst="rect">
            <a:avLst/>
          </a:prstGeom>
        </p:spPr>
      </p:pic>
      <p:sp>
        <p:nvSpPr>
          <p:cNvPr id="5" name="TextBox 4"/>
          <p:cNvSpPr txBox="1"/>
          <p:nvPr/>
        </p:nvSpPr>
        <p:spPr>
          <a:xfrm>
            <a:off x="1612714" y="2301866"/>
            <a:ext cx="2505538" cy="2031325"/>
          </a:xfrm>
          <a:prstGeom prst="rect">
            <a:avLst/>
          </a:prstGeom>
          <a:noFill/>
          <a:ln w="19050">
            <a:solidFill>
              <a:schemeClr val="accent6">
                <a:lumMod val="75000"/>
              </a:schemeClr>
            </a:solidFill>
          </a:ln>
        </p:spPr>
        <p:txBody>
          <a:bodyPr wrap="square" rtlCol="0">
            <a:spAutoFit/>
          </a:bodyPr>
          <a:lstStyle/>
          <a:p>
            <a:r>
              <a:rPr lang="en-US" dirty="0"/>
              <a:t>To view the Multi-Rater feedback, the supervisor will select the employee’s name from the left menu under the Multi-Rater feedback drop-down list.</a:t>
            </a:r>
          </a:p>
        </p:txBody>
      </p:sp>
      <p:sp>
        <p:nvSpPr>
          <p:cNvPr id="6" name="Oval 5"/>
          <p:cNvSpPr/>
          <p:nvPr/>
        </p:nvSpPr>
        <p:spPr>
          <a:xfrm>
            <a:off x="107005" y="3297677"/>
            <a:ext cx="1103378" cy="296368"/>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5508664" y="4439905"/>
            <a:ext cx="5985753" cy="646331"/>
          </a:xfrm>
          <a:prstGeom prst="rect">
            <a:avLst/>
          </a:prstGeom>
          <a:noFill/>
          <a:ln w="19050">
            <a:solidFill>
              <a:schemeClr val="accent6">
                <a:lumMod val="75000"/>
              </a:schemeClr>
            </a:solidFill>
          </a:ln>
        </p:spPr>
        <p:txBody>
          <a:bodyPr wrap="square" rtlCol="0">
            <a:spAutoFit/>
          </a:bodyPr>
          <a:lstStyle/>
          <a:p>
            <a:r>
              <a:rPr lang="en-US" dirty="0"/>
              <a:t>The supervisor will then be able to see any comments made by the Multi-Rater.</a:t>
            </a:r>
          </a:p>
        </p:txBody>
      </p:sp>
      <p:sp>
        <p:nvSpPr>
          <p:cNvPr id="8" name="Title 1">
            <a:extLst>
              <a:ext uri="{FF2B5EF4-FFF2-40B4-BE49-F238E27FC236}">
                <a16:creationId xmlns:a16="http://schemas.microsoft.com/office/drawing/2014/main" id="{4B998AAF-96F1-4E51-B474-B14084F37461}"/>
              </a:ext>
            </a:extLst>
          </p:cNvPr>
          <p:cNvSpPr txBox="1">
            <a:spLocks/>
          </p:cNvSpPr>
          <p:nvPr/>
        </p:nvSpPr>
        <p:spPr>
          <a:xfrm>
            <a:off x="852357" y="1149989"/>
            <a:ext cx="10515600" cy="7784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 Multi-Rater – Supervisor’s View</a:t>
            </a:r>
          </a:p>
        </p:txBody>
      </p:sp>
      <p:sp>
        <p:nvSpPr>
          <p:cNvPr id="9" name="TextBox 8"/>
          <p:cNvSpPr txBox="1"/>
          <p:nvPr/>
        </p:nvSpPr>
        <p:spPr>
          <a:xfrm>
            <a:off x="319085" y="5548951"/>
            <a:ext cx="11840425" cy="369332"/>
          </a:xfrm>
          <a:prstGeom prst="rect">
            <a:avLst/>
          </a:prstGeom>
          <a:noFill/>
        </p:spPr>
        <p:txBody>
          <a:bodyPr wrap="square" rtlCol="0">
            <a:spAutoFit/>
          </a:bodyPr>
          <a:lstStyle/>
          <a:p>
            <a:r>
              <a:rPr lang="en-US" i="1" dirty="0">
                <a:solidFill>
                  <a:srgbClr val="FF0000"/>
                </a:solidFill>
              </a:rPr>
              <a:t>Multi-rater comments are only visible to the supervisor and the multi-rater, employees are not able to access these comments.</a:t>
            </a:r>
          </a:p>
        </p:txBody>
      </p:sp>
    </p:spTree>
    <p:extLst>
      <p:ext uri="{BB962C8B-B14F-4D97-AF65-F5344CB8AC3E}">
        <p14:creationId xmlns:p14="http://schemas.microsoft.com/office/powerpoint/2010/main" val="1888043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C7B5CB3-F6A7-BC47-8CB9-F0ABF2A1689F}" type="slidenum">
              <a:rPr lang="en-US" smtClean="0"/>
              <a:t>31</a:t>
            </a:fld>
            <a:endParaRPr lang="en-US" dirty="0"/>
          </a:p>
        </p:txBody>
      </p:sp>
      <p:sp>
        <p:nvSpPr>
          <p:cNvPr id="6" name="TextBox 5"/>
          <p:cNvSpPr txBox="1"/>
          <p:nvPr/>
        </p:nvSpPr>
        <p:spPr>
          <a:xfrm>
            <a:off x="974558" y="2581543"/>
            <a:ext cx="6040773" cy="1815882"/>
          </a:xfrm>
          <a:prstGeom prst="rect">
            <a:avLst/>
          </a:prstGeom>
          <a:noFill/>
          <a:ln w="19050">
            <a:noFill/>
          </a:ln>
        </p:spPr>
        <p:txBody>
          <a:bodyPr wrap="square" rtlCol="0">
            <a:spAutoFit/>
          </a:bodyPr>
          <a:lstStyle/>
          <a:p>
            <a:pPr marL="285750" indent="-285750">
              <a:buFont typeface="Arial" panose="020B0604020202020204" pitchFamily="34" charset="0"/>
              <a:buChar char="•"/>
            </a:pPr>
            <a:r>
              <a:rPr lang="en-US" sz="1400" dirty="0"/>
              <a:t>To add a Co-reviewer, the supervisor will click on the “Add Co-reviewer” link on the right panel.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A Co-reviewer can be added at any point prior to the completion of the Supervisor Evaluation.</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It must also be noted that the Co-reviewer and the supervisor will be sharing the forms allowing only one of them to make the final submission.</a:t>
            </a:r>
          </a:p>
        </p:txBody>
      </p:sp>
      <p:sp>
        <p:nvSpPr>
          <p:cNvPr id="8" name="Title 1">
            <a:extLst>
              <a:ext uri="{FF2B5EF4-FFF2-40B4-BE49-F238E27FC236}">
                <a16:creationId xmlns:a16="http://schemas.microsoft.com/office/drawing/2014/main" id="{4B998AAF-96F1-4E51-B474-B14084F37461}"/>
              </a:ext>
            </a:extLst>
          </p:cNvPr>
          <p:cNvSpPr txBox="1">
            <a:spLocks/>
          </p:cNvSpPr>
          <p:nvPr/>
        </p:nvSpPr>
        <p:spPr>
          <a:xfrm>
            <a:off x="859130" y="821056"/>
            <a:ext cx="10502052" cy="7784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 Co-Reviewer Feature</a:t>
            </a:r>
          </a:p>
        </p:txBody>
      </p:sp>
      <p:sp>
        <p:nvSpPr>
          <p:cNvPr id="3"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914112" rIns="914112" bIns="91411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Symbol" panose="05050102010706020507" pitchFamily="18" charset="2"/>
                <a:cs typeface="Calibri" panose="020F0502020204030204" pitchFamily="34" charset="0"/>
              </a:rPr>
              <a:t>·</a:t>
            </a:r>
            <a:r>
              <a:rPr kumimoji="0" lang="en-US" altLang="en-US" sz="7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Adding a co-reviewer allows the supervisor to identify another individual who can perform all the same steps as the supervisor. </a:t>
            </a:r>
            <a:r>
              <a:rPr kumimoji="0" lang="en-US" altLang="en-US" sz="1000" b="0" i="0" u="none" strike="noStrike" cap="none" normalizeH="0" baseline="0" dirty="0">
                <a:ln>
                  <a:noFill/>
                </a:ln>
                <a:solidFill>
                  <a:srgbClr val="000000"/>
                </a:solidFill>
                <a:effectLst/>
                <a:latin typeface="Segoe UI" panose="020B0502040204020203" pitchFamily="34" charset="0"/>
                <a:cs typeface="Segoe UI" panose="020B0502040204020203"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Box 11"/>
          <p:cNvSpPr txBox="1"/>
          <p:nvPr/>
        </p:nvSpPr>
        <p:spPr>
          <a:xfrm>
            <a:off x="358200" y="1679816"/>
            <a:ext cx="11503913" cy="738664"/>
          </a:xfrm>
          <a:prstGeom prst="rect">
            <a:avLst/>
          </a:prstGeom>
          <a:noFill/>
          <a:ln w="19050">
            <a:noFill/>
          </a:ln>
        </p:spPr>
        <p:txBody>
          <a:bodyPr wrap="square" rtlCol="0">
            <a:spAutoFit/>
          </a:bodyPr>
          <a:lstStyle/>
          <a:p>
            <a:r>
              <a:rPr lang="en-US" sz="1400" dirty="0"/>
              <a:t>Adding a co-reviewer allows the supervisor to identify another individual who can perform </a:t>
            </a:r>
            <a:r>
              <a:rPr lang="en-US" sz="1400" b="1" dirty="0"/>
              <a:t>all</a:t>
            </a:r>
            <a:r>
              <a:rPr lang="en-US" sz="1400" dirty="0"/>
              <a:t> the same evaluation steps as the supervisor. This function can be utilized if another reviewer should have </a:t>
            </a:r>
            <a:r>
              <a:rPr lang="en-US" sz="1400" b="1" dirty="0"/>
              <a:t>full</a:t>
            </a:r>
            <a:r>
              <a:rPr lang="en-US" sz="1400" dirty="0"/>
              <a:t> feedback capabilities to the employee’s evaluation. The co-reviewer has the ability to perform all the same steps as the supervisor. </a:t>
            </a:r>
          </a:p>
        </p:txBody>
      </p:sp>
      <p:sp>
        <p:nvSpPr>
          <p:cNvPr id="13" name="TextBox 12">
            <a:extLst>
              <a:ext uri="{FF2B5EF4-FFF2-40B4-BE49-F238E27FC236}">
                <a16:creationId xmlns:a16="http://schemas.microsoft.com/office/drawing/2014/main" id="{7DC80F5C-3E37-4995-8029-BF3B84435A9F}"/>
              </a:ext>
            </a:extLst>
          </p:cNvPr>
          <p:cNvSpPr txBox="1"/>
          <p:nvPr/>
        </p:nvSpPr>
        <p:spPr>
          <a:xfrm>
            <a:off x="631371" y="5093868"/>
            <a:ext cx="11036811" cy="954107"/>
          </a:xfrm>
          <a:prstGeom prst="rect">
            <a:avLst/>
          </a:prstGeom>
          <a:noFill/>
          <a:ln w="19050">
            <a:solidFill>
              <a:schemeClr val="accent6">
                <a:lumMod val="75000"/>
              </a:schemeClr>
            </a:solidFill>
          </a:ln>
        </p:spPr>
        <p:txBody>
          <a:bodyPr wrap="square" rtlCol="0">
            <a:spAutoFit/>
          </a:bodyPr>
          <a:lstStyle/>
          <a:p>
            <a:r>
              <a:rPr lang="en-US" sz="1400" dirty="0"/>
              <a:t>The co-reviewer feature might be used for someone who has a split reporting relationship or someone who recently transferred to a new job. The supervisor and co-reviewer will need to discuss who will be responsible for completion and submission of the evaluation steps. Note that only one person can submit the supervisor evaluation by clicking complete. Otherwise, save as draft and the co-reviewer will be notified that there is a pending action item for them to complete. The supervisor or co-reviewer may also add attachments by selecting the attachment link.</a:t>
            </a:r>
          </a:p>
        </p:txBody>
      </p:sp>
      <p:pic>
        <p:nvPicPr>
          <p:cNvPr id="5" name="Picture 4">
            <a:extLst>
              <a:ext uri="{FF2B5EF4-FFF2-40B4-BE49-F238E27FC236}">
                <a16:creationId xmlns:a16="http://schemas.microsoft.com/office/drawing/2014/main" id="{5DCD4159-BF34-481B-9AA2-91E93275FB00}"/>
              </a:ext>
            </a:extLst>
          </p:cNvPr>
          <p:cNvPicPr>
            <a:picLocks noChangeAspect="1"/>
          </p:cNvPicPr>
          <p:nvPr/>
        </p:nvPicPr>
        <p:blipFill>
          <a:blip r:embed="rId2"/>
          <a:stretch>
            <a:fillRect/>
          </a:stretch>
        </p:blipFill>
        <p:spPr>
          <a:xfrm>
            <a:off x="7768247" y="2579849"/>
            <a:ext cx="2554609" cy="1850252"/>
          </a:xfrm>
          <a:prstGeom prst="rect">
            <a:avLst/>
          </a:prstGeom>
        </p:spPr>
      </p:pic>
      <p:sp>
        <p:nvSpPr>
          <p:cNvPr id="11" name="Oval 10"/>
          <p:cNvSpPr/>
          <p:nvPr/>
        </p:nvSpPr>
        <p:spPr>
          <a:xfrm>
            <a:off x="8227116" y="3972643"/>
            <a:ext cx="1155320" cy="459938"/>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77468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FE2AD-640D-4CF0-8E25-F0AE3E480103}"/>
              </a:ext>
            </a:extLst>
          </p:cNvPr>
          <p:cNvSpPr>
            <a:spLocks noGrp="1"/>
          </p:cNvSpPr>
          <p:nvPr>
            <p:ph type="title"/>
          </p:nvPr>
        </p:nvSpPr>
        <p:spPr/>
        <p:txBody>
          <a:bodyPr/>
          <a:lstStyle/>
          <a:p>
            <a:pPr algn="ctr"/>
            <a:r>
              <a:rPr lang="en-US" dirty="0"/>
              <a:t>E-mail Notification Feature</a:t>
            </a:r>
          </a:p>
        </p:txBody>
      </p:sp>
      <p:sp>
        <p:nvSpPr>
          <p:cNvPr id="3" name="Content Placeholder 2">
            <a:extLst>
              <a:ext uri="{FF2B5EF4-FFF2-40B4-BE49-F238E27FC236}">
                <a16:creationId xmlns:a16="http://schemas.microsoft.com/office/drawing/2014/main" id="{5AA9D312-948F-4CBA-9E76-A303C4EF98EB}"/>
              </a:ext>
            </a:extLst>
          </p:cNvPr>
          <p:cNvSpPr>
            <a:spLocks noGrp="1"/>
          </p:cNvSpPr>
          <p:nvPr>
            <p:ph idx="1"/>
          </p:nvPr>
        </p:nvSpPr>
        <p:spPr>
          <a:xfrm>
            <a:off x="716280" y="1885059"/>
            <a:ext cx="3716383" cy="3982051"/>
          </a:xfrm>
        </p:spPr>
        <p:txBody>
          <a:bodyPr>
            <a:normAutofit fontScale="70000" lnSpcReduction="20000"/>
          </a:bodyPr>
          <a:lstStyle/>
          <a:p>
            <a:r>
              <a:rPr lang="en-US" dirty="0"/>
              <a:t>E-mail notifications will be sent for the following actions:</a:t>
            </a:r>
          </a:p>
          <a:p>
            <a:pPr lvl="1"/>
            <a:r>
              <a:rPr lang="en-US" dirty="0"/>
              <a:t>A program step opens for completion</a:t>
            </a:r>
          </a:p>
          <a:p>
            <a:pPr lvl="1"/>
            <a:r>
              <a:rPr lang="en-US" dirty="0"/>
              <a:t>A due date is within 7 days</a:t>
            </a:r>
          </a:p>
          <a:p>
            <a:pPr lvl="1"/>
            <a:r>
              <a:rPr lang="en-US" dirty="0"/>
              <a:t>A due date is today</a:t>
            </a:r>
          </a:p>
          <a:p>
            <a:pPr lvl="1"/>
            <a:r>
              <a:rPr lang="en-US" dirty="0"/>
              <a:t>A program step is overdue</a:t>
            </a:r>
          </a:p>
          <a:p>
            <a:r>
              <a:rPr lang="en-US" dirty="0"/>
              <a:t>E-mails will include information on what steps are open and will provide a link to the system.</a:t>
            </a:r>
          </a:p>
          <a:p>
            <a:r>
              <a:rPr lang="en-US" dirty="0"/>
              <a:t>System generated e-mails will only be sent to supervisors and employees. The system should send no more than one message per day.</a:t>
            </a:r>
          </a:p>
        </p:txBody>
      </p:sp>
      <p:sp>
        <p:nvSpPr>
          <p:cNvPr id="4" name="Slide Number Placeholder 3">
            <a:extLst>
              <a:ext uri="{FF2B5EF4-FFF2-40B4-BE49-F238E27FC236}">
                <a16:creationId xmlns:a16="http://schemas.microsoft.com/office/drawing/2014/main" id="{031CE8E6-EB12-4B4C-956A-2EA2BC768362}"/>
              </a:ext>
            </a:extLst>
          </p:cNvPr>
          <p:cNvSpPr>
            <a:spLocks noGrp="1"/>
          </p:cNvSpPr>
          <p:nvPr>
            <p:ph type="sldNum" sz="quarter" idx="12"/>
          </p:nvPr>
        </p:nvSpPr>
        <p:spPr/>
        <p:txBody>
          <a:bodyPr/>
          <a:lstStyle/>
          <a:p>
            <a:fld id="{CC7B5CB3-F6A7-BC47-8CB9-F0ABF2A1689F}" type="slidenum">
              <a:rPr lang="en-US" smtClean="0"/>
              <a:t>32</a:t>
            </a:fld>
            <a:endParaRPr lang="en-US" dirty="0"/>
          </a:p>
        </p:txBody>
      </p:sp>
      <p:pic>
        <p:nvPicPr>
          <p:cNvPr id="5" name="Picture 4">
            <a:extLst>
              <a:ext uri="{FF2B5EF4-FFF2-40B4-BE49-F238E27FC236}">
                <a16:creationId xmlns:a16="http://schemas.microsoft.com/office/drawing/2014/main" id="{A0F42369-FD56-4E6A-AD8C-497D5AD5E398}"/>
              </a:ext>
            </a:extLst>
          </p:cNvPr>
          <p:cNvPicPr>
            <a:picLocks noChangeAspect="1"/>
          </p:cNvPicPr>
          <p:nvPr/>
        </p:nvPicPr>
        <p:blipFill>
          <a:blip r:embed="rId2"/>
          <a:stretch>
            <a:fillRect/>
          </a:stretch>
        </p:blipFill>
        <p:spPr>
          <a:xfrm>
            <a:off x="4871635" y="2004269"/>
            <a:ext cx="7162714" cy="2576439"/>
          </a:xfrm>
          <a:prstGeom prst="rect">
            <a:avLst/>
          </a:prstGeom>
          <a:ln>
            <a:solidFill>
              <a:schemeClr val="accent1"/>
            </a:solidFill>
          </a:ln>
        </p:spPr>
      </p:pic>
    </p:spTree>
    <p:extLst>
      <p:ext uri="{BB962C8B-B14F-4D97-AF65-F5344CB8AC3E}">
        <p14:creationId xmlns:p14="http://schemas.microsoft.com/office/powerpoint/2010/main" val="1537108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1B5BB-53BF-4EED-A98E-6A747BA77A34}"/>
              </a:ext>
            </a:extLst>
          </p:cNvPr>
          <p:cNvSpPr>
            <a:spLocks noGrp="1"/>
          </p:cNvSpPr>
          <p:nvPr>
            <p:ph type="title"/>
          </p:nvPr>
        </p:nvSpPr>
        <p:spPr>
          <a:xfrm>
            <a:off x="838200" y="1040653"/>
            <a:ext cx="10515600" cy="778476"/>
          </a:xfrm>
        </p:spPr>
        <p:txBody>
          <a:bodyPr>
            <a:normAutofit/>
          </a:bodyPr>
          <a:lstStyle/>
          <a:p>
            <a:pPr algn="ctr"/>
            <a:r>
              <a:rPr lang="en-US" dirty="0"/>
              <a:t>Accessing the Performance Module</a:t>
            </a:r>
          </a:p>
        </p:txBody>
      </p:sp>
      <p:sp>
        <p:nvSpPr>
          <p:cNvPr id="4" name="Slide Number Placeholder 3">
            <a:extLst>
              <a:ext uri="{FF2B5EF4-FFF2-40B4-BE49-F238E27FC236}">
                <a16:creationId xmlns:a16="http://schemas.microsoft.com/office/drawing/2014/main" id="{0A298ABE-0229-4AB4-A919-29145B9D35B0}"/>
              </a:ext>
            </a:extLst>
          </p:cNvPr>
          <p:cNvSpPr>
            <a:spLocks noGrp="1"/>
          </p:cNvSpPr>
          <p:nvPr>
            <p:ph type="sldNum" sz="quarter" idx="12"/>
          </p:nvPr>
        </p:nvSpPr>
        <p:spPr/>
        <p:txBody>
          <a:bodyPr/>
          <a:lstStyle/>
          <a:p>
            <a:fld id="{CC7B5CB3-F6A7-BC47-8CB9-F0ABF2A1689F}" type="slidenum">
              <a:rPr lang="en-US" smtClean="0"/>
              <a:t>4</a:t>
            </a:fld>
            <a:endParaRPr lang="en-US" dirty="0"/>
          </a:p>
        </p:txBody>
      </p:sp>
      <p:sp>
        <p:nvSpPr>
          <p:cNvPr id="7" name="Content Placeholder 2">
            <a:extLst>
              <a:ext uri="{FF2B5EF4-FFF2-40B4-BE49-F238E27FC236}">
                <a16:creationId xmlns:a16="http://schemas.microsoft.com/office/drawing/2014/main" id="{DCBEB8B3-1BB6-4BED-BA4B-6F940E0012A5}"/>
              </a:ext>
            </a:extLst>
          </p:cNvPr>
          <p:cNvSpPr txBox="1">
            <a:spLocks/>
          </p:cNvSpPr>
          <p:nvPr/>
        </p:nvSpPr>
        <p:spPr>
          <a:xfrm>
            <a:off x="838200" y="2241094"/>
            <a:ext cx="10515600" cy="39820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Via employee portal link: </a:t>
            </a:r>
            <a:r>
              <a:rPr lang="en-US" dirty="0">
                <a:hlinkClick r:id="rId3"/>
              </a:rPr>
              <a:t>https://my.untsystem.edu</a:t>
            </a:r>
            <a:endParaRPr lang="en-US" dirty="0"/>
          </a:p>
          <a:p>
            <a:pPr lvl="1"/>
            <a:r>
              <a:rPr lang="en-US" dirty="0"/>
              <a:t>Go to the PeopleAdmin section</a:t>
            </a:r>
          </a:p>
          <a:p>
            <a:pPr lvl="1"/>
            <a:r>
              <a:rPr lang="en-US" dirty="0"/>
              <a:t>Select the link for Staff Performance Evaluation</a:t>
            </a:r>
          </a:p>
          <a:p>
            <a:r>
              <a:rPr lang="en-US" dirty="0"/>
              <a:t>Log-in with EUID and Password</a:t>
            </a:r>
          </a:p>
          <a:p>
            <a:r>
              <a:rPr lang="en-US" dirty="0"/>
              <a:t>All supervisors and employees can access system</a:t>
            </a:r>
          </a:p>
          <a:p>
            <a:r>
              <a:rPr lang="en-US" dirty="0"/>
              <a:t>Users can also access via the Employee Portal (slide 16) or through PeopleAdmin (slide 17)</a:t>
            </a:r>
          </a:p>
          <a:p>
            <a:pPr marL="0" indent="0">
              <a:buFont typeface="Arial"/>
              <a:buNone/>
            </a:pPr>
            <a:endParaRPr lang="en-US" dirty="0"/>
          </a:p>
        </p:txBody>
      </p:sp>
    </p:spTree>
    <p:extLst>
      <p:ext uri="{BB962C8B-B14F-4D97-AF65-F5344CB8AC3E}">
        <p14:creationId xmlns:p14="http://schemas.microsoft.com/office/powerpoint/2010/main" val="597110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E7E33D-B48B-4BA4-B498-02D0C327F200}"/>
              </a:ext>
            </a:extLst>
          </p:cNvPr>
          <p:cNvSpPr>
            <a:spLocks noGrp="1"/>
          </p:cNvSpPr>
          <p:nvPr>
            <p:ph type="title"/>
          </p:nvPr>
        </p:nvSpPr>
        <p:spPr>
          <a:xfrm>
            <a:off x="1169914" y="1016380"/>
            <a:ext cx="9852171" cy="778476"/>
          </a:xfrm>
        </p:spPr>
        <p:txBody>
          <a:bodyPr/>
          <a:lstStyle/>
          <a:p>
            <a:pPr algn="ctr"/>
            <a:r>
              <a:rPr lang="en-US" dirty="0"/>
              <a:t>Employee Creates Plan</a:t>
            </a:r>
          </a:p>
        </p:txBody>
      </p:sp>
      <p:sp>
        <p:nvSpPr>
          <p:cNvPr id="4" name="Content Placeholder 3">
            <a:extLst>
              <a:ext uri="{FF2B5EF4-FFF2-40B4-BE49-F238E27FC236}">
                <a16:creationId xmlns:a16="http://schemas.microsoft.com/office/drawing/2014/main" id="{94FD4A75-5913-43D5-8E77-1ECC9B24E26D}"/>
              </a:ext>
            </a:extLst>
          </p:cNvPr>
          <p:cNvSpPr>
            <a:spLocks noGrp="1"/>
          </p:cNvSpPr>
          <p:nvPr>
            <p:ph idx="1"/>
          </p:nvPr>
        </p:nvSpPr>
        <p:spPr>
          <a:xfrm>
            <a:off x="9020174" y="1899767"/>
            <a:ext cx="2914651" cy="3982051"/>
          </a:xfrm>
          <a:ln>
            <a:solidFill>
              <a:schemeClr val="tx1"/>
            </a:solidFill>
          </a:ln>
        </p:spPr>
        <p:txBody>
          <a:bodyPr>
            <a:normAutofit lnSpcReduction="10000"/>
          </a:bodyPr>
          <a:lstStyle/>
          <a:p>
            <a:r>
              <a:rPr lang="en-US" sz="1600" dirty="0"/>
              <a:t>The first step in the evaluation program is for the employee to create the evaluation plan.</a:t>
            </a:r>
          </a:p>
          <a:p>
            <a:r>
              <a:rPr lang="en-US" sz="1600" dirty="0"/>
              <a:t>The employee and the supervisor work together to develop goals and objectives for each of the identified categories within the performance evaluation plan.</a:t>
            </a:r>
          </a:p>
          <a:p>
            <a:r>
              <a:rPr lang="en-US" sz="1600" dirty="0"/>
              <a:t>The employee will enter the developed goals and objectives into the PeopleAdmin system, scrolling down the page to select “Save Draft” to save work in progress and to select “Complete” when ready to submit to supervisor</a:t>
            </a:r>
            <a:r>
              <a:rPr lang="en-US" sz="1400" dirty="0"/>
              <a:t>.</a:t>
            </a:r>
          </a:p>
        </p:txBody>
      </p:sp>
      <p:sp>
        <p:nvSpPr>
          <p:cNvPr id="2" name="Slide Number Placeholder 1">
            <a:extLst>
              <a:ext uri="{FF2B5EF4-FFF2-40B4-BE49-F238E27FC236}">
                <a16:creationId xmlns:a16="http://schemas.microsoft.com/office/drawing/2014/main" id="{BC2945A6-81AD-4635-8743-2C54196ECAE6}"/>
              </a:ext>
            </a:extLst>
          </p:cNvPr>
          <p:cNvSpPr>
            <a:spLocks noGrp="1"/>
          </p:cNvSpPr>
          <p:nvPr>
            <p:ph type="sldNum" sz="quarter" idx="12"/>
          </p:nvPr>
        </p:nvSpPr>
        <p:spPr/>
        <p:txBody>
          <a:bodyPr/>
          <a:lstStyle/>
          <a:p>
            <a:fld id="{CC7B5CB3-F6A7-BC47-8CB9-F0ABF2A1689F}" type="slidenum">
              <a:rPr lang="en-US" smtClean="0"/>
              <a:t>5</a:t>
            </a:fld>
            <a:endParaRPr lang="en-US" dirty="0"/>
          </a:p>
        </p:txBody>
      </p:sp>
      <p:pic>
        <p:nvPicPr>
          <p:cNvPr id="5" name="Picture 4">
            <a:extLst>
              <a:ext uri="{FF2B5EF4-FFF2-40B4-BE49-F238E27FC236}">
                <a16:creationId xmlns:a16="http://schemas.microsoft.com/office/drawing/2014/main" id="{46FE0B2F-90BB-4688-A281-38AE2D4767C1}"/>
              </a:ext>
            </a:extLst>
          </p:cNvPr>
          <p:cNvPicPr>
            <a:picLocks noChangeAspect="1"/>
          </p:cNvPicPr>
          <p:nvPr/>
        </p:nvPicPr>
        <p:blipFill rotWithShape="1">
          <a:blip r:embed="rId2"/>
          <a:srcRect l="1445"/>
          <a:stretch/>
        </p:blipFill>
        <p:spPr>
          <a:xfrm>
            <a:off x="257175" y="1779373"/>
            <a:ext cx="8289553" cy="4495800"/>
          </a:xfrm>
          <a:prstGeom prst="rect">
            <a:avLst/>
          </a:prstGeom>
        </p:spPr>
      </p:pic>
      <p:sp>
        <p:nvSpPr>
          <p:cNvPr id="6" name="Rectangle 5">
            <a:extLst>
              <a:ext uri="{FF2B5EF4-FFF2-40B4-BE49-F238E27FC236}">
                <a16:creationId xmlns:a16="http://schemas.microsoft.com/office/drawing/2014/main" id="{A4FD0C2D-B7F3-47B2-B15B-DD546C6A3DD5}"/>
              </a:ext>
            </a:extLst>
          </p:cNvPr>
          <p:cNvSpPr/>
          <p:nvPr/>
        </p:nvSpPr>
        <p:spPr>
          <a:xfrm>
            <a:off x="593911" y="2209800"/>
            <a:ext cx="542925" cy="11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9196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426734-009F-40A1-B972-DDFEC76669BC}"/>
              </a:ext>
            </a:extLst>
          </p:cNvPr>
          <p:cNvSpPr>
            <a:spLocks noGrp="1"/>
          </p:cNvSpPr>
          <p:nvPr>
            <p:ph type="title"/>
          </p:nvPr>
        </p:nvSpPr>
        <p:spPr>
          <a:xfrm>
            <a:off x="1190887" y="968516"/>
            <a:ext cx="9810226" cy="778476"/>
          </a:xfrm>
        </p:spPr>
        <p:txBody>
          <a:bodyPr/>
          <a:lstStyle/>
          <a:p>
            <a:pPr algn="ctr"/>
            <a:r>
              <a:rPr lang="en-US" dirty="0"/>
              <a:t>Supervisor Acknowledges Plan</a:t>
            </a:r>
          </a:p>
        </p:txBody>
      </p:sp>
      <p:pic>
        <p:nvPicPr>
          <p:cNvPr id="5" name="Content Placeholder 4">
            <a:extLst>
              <a:ext uri="{FF2B5EF4-FFF2-40B4-BE49-F238E27FC236}">
                <a16:creationId xmlns:a16="http://schemas.microsoft.com/office/drawing/2014/main" id="{46012F36-135B-4EA8-9862-B17B299D20B5}"/>
              </a:ext>
            </a:extLst>
          </p:cNvPr>
          <p:cNvPicPr>
            <a:picLocks noGrp="1" noChangeAspect="1"/>
          </p:cNvPicPr>
          <p:nvPr>
            <p:ph idx="1"/>
          </p:nvPr>
        </p:nvPicPr>
        <p:blipFill rotWithShape="1">
          <a:blip r:embed="rId2"/>
          <a:srcRect l="891" b="3533"/>
          <a:stretch/>
        </p:blipFill>
        <p:spPr>
          <a:xfrm>
            <a:off x="428625" y="1900238"/>
            <a:ext cx="8265830" cy="3840805"/>
          </a:xfrm>
          <a:prstGeom prst="rect">
            <a:avLst/>
          </a:prstGeom>
        </p:spPr>
      </p:pic>
      <p:sp>
        <p:nvSpPr>
          <p:cNvPr id="2" name="Slide Number Placeholder 1">
            <a:extLst>
              <a:ext uri="{FF2B5EF4-FFF2-40B4-BE49-F238E27FC236}">
                <a16:creationId xmlns:a16="http://schemas.microsoft.com/office/drawing/2014/main" id="{CD3CE080-389B-41DB-9734-699FDB031BA0}"/>
              </a:ext>
            </a:extLst>
          </p:cNvPr>
          <p:cNvSpPr>
            <a:spLocks noGrp="1"/>
          </p:cNvSpPr>
          <p:nvPr>
            <p:ph type="sldNum" sz="quarter" idx="12"/>
          </p:nvPr>
        </p:nvSpPr>
        <p:spPr/>
        <p:txBody>
          <a:bodyPr/>
          <a:lstStyle/>
          <a:p>
            <a:fld id="{CC7B5CB3-F6A7-BC47-8CB9-F0ABF2A1689F}" type="slidenum">
              <a:rPr lang="en-US" smtClean="0"/>
              <a:t>6</a:t>
            </a:fld>
            <a:endParaRPr lang="en-US" dirty="0"/>
          </a:p>
        </p:txBody>
      </p:sp>
      <p:sp>
        <p:nvSpPr>
          <p:cNvPr id="6" name="Content Placeholder 3">
            <a:extLst>
              <a:ext uri="{FF2B5EF4-FFF2-40B4-BE49-F238E27FC236}">
                <a16:creationId xmlns:a16="http://schemas.microsoft.com/office/drawing/2014/main" id="{5CA19CAB-FF6F-481F-87DF-B72056DE9E7C}"/>
              </a:ext>
            </a:extLst>
          </p:cNvPr>
          <p:cNvSpPr txBox="1">
            <a:spLocks/>
          </p:cNvSpPr>
          <p:nvPr/>
        </p:nvSpPr>
        <p:spPr>
          <a:xfrm>
            <a:off x="9020174" y="1899767"/>
            <a:ext cx="2890175" cy="3982051"/>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dirty="0"/>
              <a:t>In the second step, the supervisor will receive the completed plan for review and acknowledgement.</a:t>
            </a:r>
          </a:p>
          <a:p>
            <a:r>
              <a:rPr lang="en-US" sz="1800" dirty="0"/>
              <a:t>If changes are needed, the supervisor can scroll to the bottom of the page to add comments and select “Return for Revision.”  If no changes are needed, the supervisor can select “Acknowledge” to complete the task.</a:t>
            </a:r>
          </a:p>
        </p:txBody>
      </p:sp>
      <p:sp>
        <p:nvSpPr>
          <p:cNvPr id="7" name="Rectangle 6">
            <a:extLst>
              <a:ext uri="{FF2B5EF4-FFF2-40B4-BE49-F238E27FC236}">
                <a16:creationId xmlns:a16="http://schemas.microsoft.com/office/drawing/2014/main" id="{EEE916B0-5933-4C96-BCB3-C92ED81D097B}"/>
              </a:ext>
            </a:extLst>
          </p:cNvPr>
          <p:cNvSpPr/>
          <p:nvPr/>
        </p:nvSpPr>
        <p:spPr>
          <a:xfrm>
            <a:off x="760598" y="2266950"/>
            <a:ext cx="542925" cy="11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5782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C7B5CB3-F6A7-BC47-8CB9-F0ABF2A1689F}" type="slidenum">
              <a:rPr lang="en-US" smtClean="0"/>
              <a:t>7</a:t>
            </a:fld>
            <a:endParaRPr lang="en-US" dirty="0"/>
          </a:p>
        </p:txBody>
      </p:sp>
      <p:sp>
        <p:nvSpPr>
          <p:cNvPr id="8" name="Title 1">
            <a:extLst>
              <a:ext uri="{FF2B5EF4-FFF2-40B4-BE49-F238E27FC236}">
                <a16:creationId xmlns:a16="http://schemas.microsoft.com/office/drawing/2014/main" id="{4B998AAF-96F1-4E51-B474-B14084F37461}"/>
              </a:ext>
            </a:extLst>
          </p:cNvPr>
          <p:cNvSpPr txBox="1">
            <a:spLocks/>
          </p:cNvSpPr>
          <p:nvPr/>
        </p:nvSpPr>
        <p:spPr>
          <a:xfrm>
            <a:off x="859130" y="821056"/>
            <a:ext cx="10502052" cy="7784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 Mid-Year Check In</a:t>
            </a:r>
          </a:p>
        </p:txBody>
      </p:sp>
      <p:sp>
        <p:nvSpPr>
          <p:cNvPr id="3"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914112" rIns="914112" bIns="91411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Symbol" panose="05050102010706020507" pitchFamily="18" charset="2"/>
                <a:cs typeface="Calibri" panose="020F0502020204030204" pitchFamily="34" charset="0"/>
              </a:rPr>
              <a:t>·</a:t>
            </a:r>
            <a:r>
              <a:rPr kumimoji="0" lang="en-US" altLang="en-US" sz="7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Adding a co-reviewer allows the supervisor to identify another individual who can perform all the same steps as the supervisor. </a:t>
            </a:r>
            <a:r>
              <a:rPr kumimoji="0" lang="en-US" altLang="en-US" sz="1000" b="0" i="0" u="none" strike="noStrike" cap="none" normalizeH="0" baseline="0" dirty="0">
                <a:ln>
                  <a:noFill/>
                </a:ln>
                <a:solidFill>
                  <a:srgbClr val="000000"/>
                </a:solidFill>
                <a:effectLst/>
                <a:latin typeface="Segoe UI" panose="020B0502040204020203" pitchFamily="34" charset="0"/>
                <a:cs typeface="Segoe UI" panose="020B0502040204020203"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Box 11"/>
          <p:cNvSpPr txBox="1"/>
          <p:nvPr/>
        </p:nvSpPr>
        <p:spPr>
          <a:xfrm>
            <a:off x="231494" y="1679816"/>
            <a:ext cx="11630619" cy="584775"/>
          </a:xfrm>
          <a:prstGeom prst="rect">
            <a:avLst/>
          </a:prstGeom>
          <a:noFill/>
          <a:ln w="19050">
            <a:noFill/>
          </a:ln>
        </p:spPr>
        <p:txBody>
          <a:bodyPr wrap="square" rtlCol="0">
            <a:spAutoFit/>
          </a:bodyPr>
          <a:lstStyle/>
          <a:p>
            <a:r>
              <a:rPr lang="en-US" sz="1600" dirty="0"/>
              <a:t>Once the middle of the review cycle is reached, the supervisor will meet with the employee to review progress toward goals or objectives, and select “Complete” once the Check In is complete.  To see notes on how to complete a Progress Note, please see slides 23-25.</a:t>
            </a:r>
          </a:p>
        </p:txBody>
      </p:sp>
      <p:pic>
        <p:nvPicPr>
          <p:cNvPr id="4" name="Picture 3">
            <a:extLst>
              <a:ext uri="{FF2B5EF4-FFF2-40B4-BE49-F238E27FC236}">
                <a16:creationId xmlns:a16="http://schemas.microsoft.com/office/drawing/2014/main" id="{C9EB5396-F1AF-4CC3-BB67-EDBE719A6F19}"/>
              </a:ext>
            </a:extLst>
          </p:cNvPr>
          <p:cNvPicPr>
            <a:picLocks noChangeAspect="1"/>
          </p:cNvPicPr>
          <p:nvPr/>
        </p:nvPicPr>
        <p:blipFill rotWithShape="1">
          <a:blip r:embed="rId2"/>
          <a:srcRect l="703" t="2519" r="-1"/>
          <a:stretch/>
        </p:blipFill>
        <p:spPr>
          <a:xfrm>
            <a:off x="700153" y="2387917"/>
            <a:ext cx="10791693" cy="3649027"/>
          </a:xfrm>
          <a:prstGeom prst="rect">
            <a:avLst/>
          </a:prstGeom>
        </p:spPr>
      </p:pic>
    </p:spTree>
    <p:extLst>
      <p:ext uri="{BB962C8B-B14F-4D97-AF65-F5344CB8AC3E}">
        <p14:creationId xmlns:p14="http://schemas.microsoft.com/office/powerpoint/2010/main" val="122194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C7B5CB3-F6A7-BC47-8CB9-F0ABF2A1689F}" type="slidenum">
              <a:rPr lang="en-US" smtClean="0"/>
              <a:t>8</a:t>
            </a:fld>
            <a:endParaRPr lang="en-US" dirty="0"/>
          </a:p>
        </p:txBody>
      </p:sp>
      <p:sp>
        <p:nvSpPr>
          <p:cNvPr id="5" name="Title 1">
            <a:extLst>
              <a:ext uri="{FF2B5EF4-FFF2-40B4-BE49-F238E27FC236}">
                <a16:creationId xmlns:a16="http://schemas.microsoft.com/office/drawing/2014/main" id="{4B998AAF-96F1-4E51-B474-B14084F37461}"/>
              </a:ext>
            </a:extLst>
          </p:cNvPr>
          <p:cNvSpPr txBox="1">
            <a:spLocks/>
          </p:cNvSpPr>
          <p:nvPr/>
        </p:nvSpPr>
        <p:spPr>
          <a:xfrm>
            <a:off x="838200" y="1000897"/>
            <a:ext cx="10515600" cy="7784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Complete Self-Evaluation</a:t>
            </a:r>
          </a:p>
        </p:txBody>
      </p:sp>
      <p:sp>
        <p:nvSpPr>
          <p:cNvPr id="9" name="TextBox 8"/>
          <p:cNvSpPr txBox="1"/>
          <p:nvPr/>
        </p:nvSpPr>
        <p:spPr>
          <a:xfrm>
            <a:off x="8160152" y="1904034"/>
            <a:ext cx="3750197" cy="3970318"/>
          </a:xfrm>
          <a:prstGeom prst="rect">
            <a:avLst/>
          </a:prstGeom>
          <a:noFill/>
          <a:ln w="19050">
            <a:solidFill>
              <a:schemeClr val="tx1"/>
            </a:solidFill>
          </a:ln>
        </p:spPr>
        <p:txBody>
          <a:bodyPr wrap="square" rtlCol="0">
            <a:spAutoFit/>
          </a:bodyPr>
          <a:lstStyle/>
          <a:p>
            <a:pPr marL="285750" indent="-285750">
              <a:buFont typeface="Arial" panose="020B0604020202020204" pitchFamily="34" charset="0"/>
              <a:buChar char="•"/>
            </a:pPr>
            <a:r>
              <a:rPr lang="en-US" dirty="0"/>
              <a:t>At the end of the review period, the next step in the evaluation process will be the employee completion of the Self-Evaluation.</a:t>
            </a:r>
          </a:p>
          <a:p>
            <a:pPr marL="285750" indent="-285750">
              <a:buFont typeface="Arial" panose="020B0604020202020204" pitchFamily="34" charset="0"/>
              <a:buChar char="•"/>
            </a:pPr>
            <a:r>
              <a:rPr lang="en-US" dirty="0"/>
              <a:t>The employee will enter comments on each goal, select their overall rating from the rating scale, and add overall comments.  The employee can add attachments to the self-evaluation if desired.</a:t>
            </a:r>
          </a:p>
          <a:p>
            <a:pPr marL="285750" indent="-285750">
              <a:buFont typeface="Arial" panose="020B0604020202020204" pitchFamily="34" charset="0"/>
              <a:buChar char="•"/>
            </a:pPr>
            <a:r>
              <a:rPr lang="en-US" dirty="0"/>
              <a:t>To save a copy while in progress, select “Save Draft,” when all work is complete, select “Complete.”</a:t>
            </a:r>
          </a:p>
          <a:p>
            <a:pPr marL="285750" indent="-285750">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13E4FABE-D366-4D0B-8A1A-D63EEA3A3951}"/>
              </a:ext>
            </a:extLst>
          </p:cNvPr>
          <p:cNvPicPr>
            <a:picLocks noChangeAspect="1"/>
          </p:cNvPicPr>
          <p:nvPr/>
        </p:nvPicPr>
        <p:blipFill>
          <a:blip r:embed="rId2"/>
          <a:stretch>
            <a:fillRect/>
          </a:stretch>
        </p:blipFill>
        <p:spPr>
          <a:xfrm>
            <a:off x="539699" y="1695578"/>
            <a:ext cx="7470825" cy="4742613"/>
          </a:xfrm>
          <a:prstGeom prst="rect">
            <a:avLst/>
          </a:prstGeom>
        </p:spPr>
      </p:pic>
      <p:sp>
        <p:nvSpPr>
          <p:cNvPr id="11" name="Rectangle 10">
            <a:extLst>
              <a:ext uri="{FF2B5EF4-FFF2-40B4-BE49-F238E27FC236}">
                <a16:creationId xmlns:a16="http://schemas.microsoft.com/office/drawing/2014/main" id="{B3A2DCD7-03EE-4DD5-B7D6-7E85F930B862}"/>
              </a:ext>
            </a:extLst>
          </p:cNvPr>
          <p:cNvSpPr/>
          <p:nvPr/>
        </p:nvSpPr>
        <p:spPr>
          <a:xfrm>
            <a:off x="1273622" y="1961184"/>
            <a:ext cx="542925" cy="11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5524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C7B5CB3-F6A7-BC47-8CB9-F0ABF2A1689F}" type="slidenum">
              <a:rPr lang="en-US" smtClean="0"/>
              <a:t>9</a:t>
            </a:fld>
            <a:endParaRPr lang="en-US" dirty="0"/>
          </a:p>
        </p:txBody>
      </p:sp>
      <p:sp>
        <p:nvSpPr>
          <p:cNvPr id="5" name="Title 1">
            <a:extLst>
              <a:ext uri="{FF2B5EF4-FFF2-40B4-BE49-F238E27FC236}">
                <a16:creationId xmlns:a16="http://schemas.microsoft.com/office/drawing/2014/main" id="{4B998AAF-96F1-4E51-B474-B14084F37461}"/>
              </a:ext>
            </a:extLst>
          </p:cNvPr>
          <p:cNvSpPr txBox="1">
            <a:spLocks/>
          </p:cNvSpPr>
          <p:nvPr/>
        </p:nvSpPr>
        <p:spPr>
          <a:xfrm>
            <a:off x="838200" y="1000897"/>
            <a:ext cx="10515600" cy="7784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Supervisor Evaluation </a:t>
            </a:r>
          </a:p>
        </p:txBody>
      </p:sp>
      <p:sp>
        <p:nvSpPr>
          <p:cNvPr id="6" name="TextBox 5"/>
          <p:cNvSpPr txBox="1"/>
          <p:nvPr/>
        </p:nvSpPr>
        <p:spPr>
          <a:xfrm>
            <a:off x="7928658" y="1779373"/>
            <a:ext cx="4088244" cy="4062651"/>
          </a:xfrm>
          <a:prstGeom prst="rect">
            <a:avLst/>
          </a:prstGeom>
          <a:noFill/>
          <a:ln w="19050">
            <a:solidFill>
              <a:schemeClr val="tx1"/>
            </a:solidFill>
          </a:ln>
        </p:spPr>
        <p:txBody>
          <a:bodyPr wrap="square" rtlCol="0">
            <a:spAutoFit/>
          </a:bodyPr>
          <a:lstStyle/>
          <a:p>
            <a:pPr marL="285750" indent="-285750">
              <a:buFont typeface="Arial" panose="020B0604020202020204" pitchFamily="34" charset="0"/>
              <a:buChar char="•"/>
            </a:pPr>
            <a:r>
              <a:rPr lang="en-US" sz="1600" dirty="0"/>
              <a:t>Once the self evaluation is complete, the supervisor will be notified that the Supervisor Evaluation is open. </a:t>
            </a:r>
          </a:p>
          <a:p>
            <a:pPr marL="285750" indent="-285750">
              <a:buFont typeface="Arial" panose="020B0604020202020204" pitchFamily="34" charset="0"/>
              <a:buChar char="•"/>
            </a:pPr>
            <a:r>
              <a:rPr lang="en-US" sz="1600" dirty="0"/>
              <a:t>When completing the evaluation, supervisors are encouraged to review the self evaluation, progress notes, attachments, and any collected multi-rater feedback to aid in the evaluation process. </a:t>
            </a:r>
          </a:p>
          <a:p>
            <a:pPr marL="285750" indent="-285750">
              <a:buFont typeface="Arial" panose="020B0604020202020204" pitchFamily="34" charset="0"/>
              <a:buChar char="•"/>
            </a:pPr>
            <a:r>
              <a:rPr lang="en-US" sz="1600" dirty="0"/>
              <a:t>The supervisor will enter comments for each of the goals, select the overall rating for the review period and enter overall comments.</a:t>
            </a:r>
          </a:p>
          <a:p>
            <a:pPr marL="285750" indent="-285750">
              <a:buFont typeface="Arial" panose="020B0604020202020204" pitchFamily="34" charset="0"/>
              <a:buChar char="•"/>
            </a:pPr>
            <a:r>
              <a:rPr lang="en-US" sz="1600" dirty="0"/>
              <a:t>Scroll down the page to select “Save Draft” to save work in progress, and select “Complete” once the review is complete. </a:t>
            </a:r>
          </a:p>
          <a:p>
            <a:endParaRPr lang="en-US" dirty="0"/>
          </a:p>
        </p:txBody>
      </p:sp>
      <p:pic>
        <p:nvPicPr>
          <p:cNvPr id="4" name="Picture 3">
            <a:extLst>
              <a:ext uri="{FF2B5EF4-FFF2-40B4-BE49-F238E27FC236}">
                <a16:creationId xmlns:a16="http://schemas.microsoft.com/office/drawing/2014/main" id="{4F3BD832-A6BF-4B92-AB7D-4A5122076D41}"/>
              </a:ext>
            </a:extLst>
          </p:cNvPr>
          <p:cNvPicPr>
            <a:picLocks noChangeAspect="1"/>
          </p:cNvPicPr>
          <p:nvPr/>
        </p:nvPicPr>
        <p:blipFill>
          <a:blip r:embed="rId2"/>
          <a:stretch>
            <a:fillRect/>
          </a:stretch>
        </p:blipFill>
        <p:spPr>
          <a:xfrm>
            <a:off x="289365" y="1620274"/>
            <a:ext cx="7454771" cy="4635841"/>
          </a:xfrm>
          <a:prstGeom prst="rect">
            <a:avLst/>
          </a:prstGeom>
        </p:spPr>
      </p:pic>
      <p:sp>
        <p:nvSpPr>
          <p:cNvPr id="3" name="Rectangle 2">
            <a:extLst>
              <a:ext uri="{FF2B5EF4-FFF2-40B4-BE49-F238E27FC236}">
                <a16:creationId xmlns:a16="http://schemas.microsoft.com/office/drawing/2014/main" id="{AF1626DC-A187-4C3C-AF1A-DC436A589818}"/>
              </a:ext>
            </a:extLst>
          </p:cNvPr>
          <p:cNvSpPr/>
          <p:nvPr/>
        </p:nvSpPr>
        <p:spPr>
          <a:xfrm>
            <a:off x="1275127" y="1895912"/>
            <a:ext cx="411060" cy="1006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731823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84DD74D7C84A542A733E2DC52F74985" ma:contentTypeVersion="13" ma:contentTypeDescription="Create a new document." ma:contentTypeScope="" ma:versionID="55b29a53691a53524c7eee506425bed4">
  <xsd:schema xmlns:xsd="http://www.w3.org/2001/XMLSchema" xmlns:xs="http://www.w3.org/2001/XMLSchema" xmlns:p="http://schemas.microsoft.com/office/2006/metadata/properties" xmlns:ns3="fe0e0c8e-1a6e-4d58-b069-e53303c6a20b" xmlns:ns4="7fc68741-d558-4485-adc2-45e50ca84de7" targetNamespace="http://schemas.microsoft.com/office/2006/metadata/properties" ma:root="true" ma:fieldsID="c76fed89fbff4cb6cb0302abfd62cf0b" ns3:_="" ns4:_="">
    <xsd:import namespace="fe0e0c8e-1a6e-4d58-b069-e53303c6a20b"/>
    <xsd:import namespace="7fc68741-d558-4485-adc2-45e50ca84de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0e0c8e-1a6e-4d58-b069-e53303c6a2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fc68741-d558-4485-adc2-45e50ca84de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0E8B23-D0C4-4114-9163-388963BAB610}">
  <ds:schemaRefs>
    <ds:schemaRef ds:uri="7fc68741-d558-4485-adc2-45e50ca84de7"/>
    <ds:schemaRef ds:uri="http://schemas.openxmlformats.org/package/2006/metadata/core-properties"/>
    <ds:schemaRef ds:uri="http://schemas.microsoft.com/office/infopath/2007/PartnerControls"/>
    <ds:schemaRef ds:uri="http://schemas.microsoft.com/office/2006/documentManagement/types"/>
    <ds:schemaRef ds:uri="http://purl.org/dc/dcmitype/"/>
    <ds:schemaRef ds:uri="http://purl.org/dc/terms/"/>
    <ds:schemaRef ds:uri="http://purl.org/dc/elements/1.1/"/>
    <ds:schemaRef ds:uri="http://www.w3.org/XML/1998/namespace"/>
    <ds:schemaRef ds:uri="fe0e0c8e-1a6e-4d58-b069-e53303c6a20b"/>
    <ds:schemaRef ds:uri="http://schemas.microsoft.com/office/2006/metadata/properties"/>
  </ds:schemaRefs>
</ds:datastoreItem>
</file>

<file path=customXml/itemProps2.xml><?xml version="1.0" encoding="utf-8"?>
<ds:datastoreItem xmlns:ds="http://schemas.openxmlformats.org/officeDocument/2006/customXml" ds:itemID="{37BAB6D5-7CBC-418B-B62B-822449AF9C6A}">
  <ds:schemaRefs>
    <ds:schemaRef ds:uri="http://schemas.microsoft.com/sharepoint/v3/contenttype/forms"/>
  </ds:schemaRefs>
</ds:datastoreItem>
</file>

<file path=customXml/itemProps3.xml><?xml version="1.0" encoding="utf-8"?>
<ds:datastoreItem xmlns:ds="http://schemas.openxmlformats.org/officeDocument/2006/customXml" ds:itemID="{6FD4E96C-2366-402A-8BAE-62DEA5909A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0e0c8e-1a6e-4d58-b069-e53303c6a20b"/>
    <ds:schemaRef ds:uri="7fc68741-d558-4485-adc2-45e50ca84d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27157</TotalTime>
  <Words>2176</Words>
  <Application>Microsoft Office PowerPoint</Application>
  <PresentationFormat>Widescreen</PresentationFormat>
  <Paragraphs>185</Paragraphs>
  <Slides>32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Segoe UI</vt:lpstr>
      <vt:lpstr>Symbol</vt:lpstr>
      <vt:lpstr>Times New Roman</vt:lpstr>
      <vt:lpstr>1_Office Theme</vt:lpstr>
      <vt:lpstr>   PeopleAdmin Performance Management User Guide   UNT Dallas 2023 Evaluation Period</vt:lpstr>
      <vt:lpstr>FY 2023 UNT Dallas Performance Schedule</vt:lpstr>
      <vt:lpstr> Steps of Review Program – FY 2023</vt:lpstr>
      <vt:lpstr>Accessing the Performance Module</vt:lpstr>
      <vt:lpstr>Employee Creates Plan</vt:lpstr>
      <vt:lpstr>Supervisor Acknowledges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Contacts</vt:lpstr>
      <vt:lpstr>PowerPoint Presentation</vt:lpstr>
      <vt:lpstr>Access via Employee Portal</vt:lpstr>
      <vt:lpstr>Access via PeopleAdmin</vt:lpstr>
      <vt:lpstr>PowerPoint Presentation</vt:lpstr>
      <vt:lpstr>PowerPoint Presentation</vt:lpstr>
      <vt:lpstr>PowerPoint Presentation</vt:lpstr>
      <vt:lpstr>PowerPoint Presentation</vt:lpstr>
      <vt:lpstr>Features of Performance Module</vt:lpstr>
      <vt:lpstr>PowerPoint Presentation</vt:lpstr>
      <vt:lpstr>PowerPoint Presentation</vt:lpstr>
      <vt:lpstr>PowerPoint Presentation</vt:lpstr>
      <vt:lpstr>Additional Reviewers</vt:lpstr>
      <vt:lpstr>PowerPoint Presentation</vt:lpstr>
      <vt:lpstr>PowerPoint Presentation</vt:lpstr>
      <vt:lpstr>PowerPoint Presentation</vt:lpstr>
      <vt:lpstr>PowerPoint Presentation</vt:lpstr>
      <vt:lpstr>PowerPoint Presentation</vt:lpstr>
      <vt:lpstr>E-mail Notification Feature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Toni minter</dc:creator>
  <cp:lastModifiedBy>Lilly, Melinda</cp:lastModifiedBy>
  <cp:revision>291</cp:revision>
  <cp:lastPrinted>2020-10-05T22:36:37Z</cp:lastPrinted>
  <dcterms:created xsi:type="dcterms:W3CDTF">2018-01-04T17:25:15Z</dcterms:created>
  <dcterms:modified xsi:type="dcterms:W3CDTF">2022-11-03T17:18:22Z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0x010100884DD74D7C84A542A733E2DC52F74985</vt:lpwstr>
  </property>
</Properties>
</file>