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54"/>
  </p:notesMasterIdLst>
  <p:sldIdLst>
    <p:sldId id="579" r:id="rId5"/>
    <p:sldId id="621" r:id="rId6"/>
    <p:sldId id="273" r:id="rId7"/>
    <p:sldId id="291" r:id="rId8"/>
    <p:sldId id="285" r:id="rId9"/>
    <p:sldId id="281" r:id="rId10"/>
    <p:sldId id="631" r:id="rId11"/>
    <p:sldId id="276" r:id="rId12"/>
    <p:sldId id="278" r:id="rId13"/>
    <p:sldId id="279" r:id="rId14"/>
    <p:sldId id="277" r:id="rId15"/>
    <p:sldId id="299" r:id="rId16"/>
    <p:sldId id="280" r:id="rId17"/>
    <p:sldId id="617" r:id="rId18"/>
    <p:sldId id="302" r:id="rId19"/>
    <p:sldId id="282" r:id="rId20"/>
    <p:sldId id="622" r:id="rId21"/>
    <p:sldId id="274" r:id="rId22"/>
    <p:sldId id="267" r:id="rId23"/>
    <p:sldId id="303" r:id="rId24"/>
    <p:sldId id="270" r:id="rId25"/>
    <p:sldId id="569" r:id="rId26"/>
    <p:sldId id="265" r:id="rId27"/>
    <p:sldId id="266" r:id="rId28"/>
    <p:sldId id="293" r:id="rId29"/>
    <p:sldId id="262" r:id="rId30"/>
    <p:sldId id="630" r:id="rId31"/>
    <p:sldId id="594" r:id="rId32"/>
    <p:sldId id="592" r:id="rId33"/>
    <p:sldId id="610" r:id="rId34"/>
    <p:sldId id="596" r:id="rId35"/>
    <p:sldId id="597" r:id="rId36"/>
    <p:sldId id="598" r:id="rId37"/>
    <p:sldId id="593" r:id="rId38"/>
    <p:sldId id="599" r:id="rId39"/>
    <p:sldId id="600" r:id="rId40"/>
    <p:sldId id="601" r:id="rId41"/>
    <p:sldId id="627" r:id="rId42"/>
    <p:sldId id="608" r:id="rId43"/>
    <p:sldId id="583" r:id="rId44"/>
    <p:sldId id="580" r:id="rId45"/>
    <p:sldId id="616" r:id="rId46"/>
    <p:sldId id="618" r:id="rId47"/>
    <p:sldId id="614" r:id="rId48"/>
    <p:sldId id="628" r:id="rId49"/>
    <p:sldId id="629" r:id="rId50"/>
    <p:sldId id="619" r:id="rId51"/>
    <p:sldId id="604" r:id="rId52"/>
    <p:sldId id="27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B8C2D7-3CAC-4920-9E40-664D1622EB18}" v="3" dt="2024-02-06T20:17:54.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737" autoAdjust="0"/>
  </p:normalViewPr>
  <p:slideViewPr>
    <p:cSldViewPr snapToGrid="0" snapToObjects="1">
      <p:cViewPr varScale="1">
        <p:scale>
          <a:sx n="85" d="100"/>
          <a:sy n="85" d="100"/>
        </p:scale>
        <p:origin x="9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D4009-0CA1-47F5-B17C-18EC5F2A6372}" type="doc">
      <dgm:prSet loTypeId="urn:microsoft.com/office/officeart/2005/8/layout/cycle8" loCatId="cycle" qsTypeId="urn:microsoft.com/office/officeart/2005/8/quickstyle/simple2" qsCatId="simple" csTypeId="urn:microsoft.com/office/officeart/2005/8/colors/accent1_2" csCatId="accent1" phldr="1"/>
      <dgm:spPr/>
    </dgm:pt>
    <dgm:pt modelId="{9CF95FC9-E74D-4128-97C4-FAC3BAFC130E}">
      <dgm:prSet phldrT="[Text]"/>
      <dgm:spPr>
        <a:solidFill>
          <a:schemeClr val="accent6">
            <a:lumMod val="75000"/>
          </a:schemeClr>
        </a:solidFill>
      </dgm:spPr>
      <dgm:t>
        <a:bodyPr/>
        <a:lstStyle/>
        <a:p>
          <a:r>
            <a:rPr lang="en-US" dirty="0">
              <a:latin typeface="Open Sans"/>
            </a:rPr>
            <a:t>Social Security</a:t>
          </a:r>
        </a:p>
      </dgm:t>
    </dgm:pt>
    <dgm:pt modelId="{6F662D69-1019-4033-BD74-400858F8BBD2}" type="parTrans" cxnId="{0657099F-C6B7-4874-8024-69A7B45640CC}">
      <dgm:prSet/>
      <dgm:spPr/>
      <dgm:t>
        <a:bodyPr/>
        <a:lstStyle/>
        <a:p>
          <a:endParaRPr lang="en-US"/>
        </a:p>
      </dgm:t>
    </dgm:pt>
    <dgm:pt modelId="{2F8E15B6-3E66-480D-9DC6-CCDF294C0A18}" type="sibTrans" cxnId="{0657099F-C6B7-4874-8024-69A7B45640CC}">
      <dgm:prSet/>
      <dgm:spPr/>
      <dgm:t>
        <a:bodyPr/>
        <a:lstStyle/>
        <a:p>
          <a:endParaRPr lang="en-US"/>
        </a:p>
      </dgm:t>
    </dgm:pt>
    <dgm:pt modelId="{8A5F29D3-A772-4550-B150-0FEF623BDF27}">
      <dgm:prSet phldrT="[Text]"/>
      <dgm:spPr>
        <a:solidFill>
          <a:srgbClr val="9148C8"/>
        </a:solidFill>
      </dgm:spPr>
      <dgm:t>
        <a:bodyPr/>
        <a:lstStyle/>
        <a:p>
          <a:r>
            <a:rPr lang="en-US" dirty="0">
              <a:latin typeface="Open Sans"/>
            </a:rPr>
            <a:t>Pension (State retirement)</a:t>
          </a:r>
        </a:p>
      </dgm:t>
    </dgm:pt>
    <dgm:pt modelId="{6CC01C64-9780-43CB-BA57-437AD54B35C3}" type="parTrans" cxnId="{8235BF33-3345-4902-8096-585A4FFDD7AB}">
      <dgm:prSet/>
      <dgm:spPr/>
      <dgm:t>
        <a:bodyPr/>
        <a:lstStyle/>
        <a:p>
          <a:endParaRPr lang="en-US"/>
        </a:p>
      </dgm:t>
    </dgm:pt>
    <dgm:pt modelId="{11B1C0BF-34B8-422E-AC4B-7AECB7C099B7}" type="sibTrans" cxnId="{8235BF33-3345-4902-8096-585A4FFDD7AB}">
      <dgm:prSet/>
      <dgm:spPr/>
      <dgm:t>
        <a:bodyPr/>
        <a:lstStyle/>
        <a:p>
          <a:endParaRPr lang="en-US"/>
        </a:p>
      </dgm:t>
    </dgm:pt>
    <dgm:pt modelId="{90658397-18A0-462C-99E7-802A8E43A5F6}">
      <dgm:prSet phldrT="[Text]"/>
      <dgm:spPr/>
      <dgm:t>
        <a:bodyPr/>
        <a:lstStyle/>
        <a:p>
          <a:r>
            <a:rPr lang="en-US" dirty="0">
              <a:latin typeface="Open Sans"/>
            </a:rPr>
            <a:t>Personal Savings &amp; Investments</a:t>
          </a:r>
        </a:p>
      </dgm:t>
    </dgm:pt>
    <dgm:pt modelId="{84009579-5AD9-40A9-8562-1BBBD2C2A07C}" type="sibTrans" cxnId="{A2C87044-4E23-4BBC-B3DB-D167A36D9FF0}">
      <dgm:prSet/>
      <dgm:spPr/>
      <dgm:t>
        <a:bodyPr/>
        <a:lstStyle/>
        <a:p>
          <a:endParaRPr lang="en-US"/>
        </a:p>
      </dgm:t>
    </dgm:pt>
    <dgm:pt modelId="{25FF8064-C792-4169-B014-024E04285525}" type="parTrans" cxnId="{A2C87044-4E23-4BBC-B3DB-D167A36D9FF0}">
      <dgm:prSet/>
      <dgm:spPr/>
      <dgm:t>
        <a:bodyPr/>
        <a:lstStyle/>
        <a:p>
          <a:endParaRPr lang="en-US"/>
        </a:p>
      </dgm:t>
    </dgm:pt>
    <dgm:pt modelId="{26AEF428-298F-45AA-9A4E-1DF86BFFF8E3}" type="pres">
      <dgm:prSet presAssocID="{948D4009-0CA1-47F5-B17C-18EC5F2A6372}" presName="compositeShape" presStyleCnt="0">
        <dgm:presLayoutVars>
          <dgm:chMax val="7"/>
          <dgm:dir/>
          <dgm:resizeHandles val="exact"/>
        </dgm:presLayoutVars>
      </dgm:prSet>
      <dgm:spPr/>
    </dgm:pt>
    <dgm:pt modelId="{5C051426-ABC9-4527-8474-7F95E22E9A1E}" type="pres">
      <dgm:prSet presAssocID="{948D4009-0CA1-47F5-B17C-18EC5F2A6372}" presName="wedge1" presStyleLbl="node1" presStyleIdx="0" presStyleCnt="3"/>
      <dgm:spPr/>
    </dgm:pt>
    <dgm:pt modelId="{6FE8E20A-DAE9-427E-8A15-6FBC6E97A614}" type="pres">
      <dgm:prSet presAssocID="{948D4009-0CA1-47F5-B17C-18EC5F2A6372}" presName="dummy1a" presStyleCnt="0"/>
      <dgm:spPr/>
    </dgm:pt>
    <dgm:pt modelId="{F4E81610-3717-4E0F-B48A-840C1EB663B5}" type="pres">
      <dgm:prSet presAssocID="{948D4009-0CA1-47F5-B17C-18EC5F2A6372}" presName="dummy1b" presStyleCnt="0"/>
      <dgm:spPr/>
    </dgm:pt>
    <dgm:pt modelId="{EAB93655-5B50-439B-B147-0323106D7011}" type="pres">
      <dgm:prSet presAssocID="{948D4009-0CA1-47F5-B17C-18EC5F2A6372}" presName="wedge1Tx" presStyleLbl="node1" presStyleIdx="0" presStyleCnt="3">
        <dgm:presLayoutVars>
          <dgm:chMax val="0"/>
          <dgm:chPref val="0"/>
          <dgm:bulletEnabled val="1"/>
        </dgm:presLayoutVars>
      </dgm:prSet>
      <dgm:spPr/>
    </dgm:pt>
    <dgm:pt modelId="{BC8E57C8-52A6-4C0D-BE3E-C7ECB83B1A72}" type="pres">
      <dgm:prSet presAssocID="{948D4009-0CA1-47F5-B17C-18EC5F2A6372}" presName="wedge2" presStyleLbl="node1" presStyleIdx="1" presStyleCnt="3"/>
      <dgm:spPr/>
    </dgm:pt>
    <dgm:pt modelId="{2EC3B79F-4000-4111-9EB4-EF639B5E9F5D}" type="pres">
      <dgm:prSet presAssocID="{948D4009-0CA1-47F5-B17C-18EC5F2A6372}" presName="dummy2a" presStyleCnt="0"/>
      <dgm:spPr/>
    </dgm:pt>
    <dgm:pt modelId="{82AF13D6-CFC6-4B2C-8260-A0987D65873D}" type="pres">
      <dgm:prSet presAssocID="{948D4009-0CA1-47F5-B17C-18EC5F2A6372}" presName="dummy2b" presStyleCnt="0"/>
      <dgm:spPr/>
    </dgm:pt>
    <dgm:pt modelId="{C649831D-9529-41F9-9320-3AEDA4999EB4}" type="pres">
      <dgm:prSet presAssocID="{948D4009-0CA1-47F5-B17C-18EC5F2A6372}" presName="wedge2Tx" presStyleLbl="node1" presStyleIdx="1" presStyleCnt="3">
        <dgm:presLayoutVars>
          <dgm:chMax val="0"/>
          <dgm:chPref val="0"/>
          <dgm:bulletEnabled val="1"/>
        </dgm:presLayoutVars>
      </dgm:prSet>
      <dgm:spPr/>
    </dgm:pt>
    <dgm:pt modelId="{AF63FF13-68DD-4F89-86E7-DA651B8C15D6}" type="pres">
      <dgm:prSet presAssocID="{948D4009-0CA1-47F5-B17C-18EC5F2A6372}" presName="wedge3" presStyleLbl="node1" presStyleIdx="2" presStyleCnt="3"/>
      <dgm:spPr/>
    </dgm:pt>
    <dgm:pt modelId="{6BDFB206-4D05-4D71-B493-604FB41413C5}" type="pres">
      <dgm:prSet presAssocID="{948D4009-0CA1-47F5-B17C-18EC5F2A6372}" presName="dummy3a" presStyleCnt="0"/>
      <dgm:spPr/>
    </dgm:pt>
    <dgm:pt modelId="{C9B52699-F3AF-4C50-BD62-2C139ABEBA98}" type="pres">
      <dgm:prSet presAssocID="{948D4009-0CA1-47F5-B17C-18EC5F2A6372}" presName="dummy3b" presStyleCnt="0"/>
      <dgm:spPr/>
    </dgm:pt>
    <dgm:pt modelId="{883F9F4C-D56D-4620-AD1F-ED5DC825B25B}" type="pres">
      <dgm:prSet presAssocID="{948D4009-0CA1-47F5-B17C-18EC5F2A6372}" presName="wedge3Tx" presStyleLbl="node1" presStyleIdx="2" presStyleCnt="3">
        <dgm:presLayoutVars>
          <dgm:chMax val="0"/>
          <dgm:chPref val="0"/>
          <dgm:bulletEnabled val="1"/>
        </dgm:presLayoutVars>
      </dgm:prSet>
      <dgm:spPr/>
    </dgm:pt>
    <dgm:pt modelId="{BB867EFF-F97A-46B8-AD57-5DECB15611B2}" type="pres">
      <dgm:prSet presAssocID="{2F8E15B6-3E66-480D-9DC6-CCDF294C0A18}" presName="arrowWedge1" presStyleLbl="fgSibTrans2D1" presStyleIdx="0" presStyleCnt="3"/>
      <dgm:spPr/>
    </dgm:pt>
    <dgm:pt modelId="{33278BDA-C9E5-40B5-8474-27AD31280A4C}" type="pres">
      <dgm:prSet presAssocID="{84009579-5AD9-40A9-8562-1BBBD2C2A07C}" presName="arrowWedge2" presStyleLbl="fgSibTrans2D1" presStyleIdx="1" presStyleCnt="3"/>
      <dgm:spPr/>
    </dgm:pt>
    <dgm:pt modelId="{AD0B17DE-2BE4-49C2-BD8F-24B0D53F22E3}" type="pres">
      <dgm:prSet presAssocID="{11B1C0BF-34B8-422E-AC4B-7AECB7C099B7}" presName="arrowWedge3" presStyleLbl="fgSibTrans2D1" presStyleIdx="2" presStyleCnt="3"/>
      <dgm:spPr/>
    </dgm:pt>
  </dgm:ptLst>
  <dgm:cxnLst>
    <dgm:cxn modelId="{8235BF33-3345-4902-8096-585A4FFDD7AB}" srcId="{948D4009-0CA1-47F5-B17C-18EC5F2A6372}" destId="{8A5F29D3-A772-4550-B150-0FEF623BDF27}" srcOrd="2" destOrd="0" parTransId="{6CC01C64-9780-43CB-BA57-437AD54B35C3}" sibTransId="{11B1C0BF-34B8-422E-AC4B-7AECB7C099B7}"/>
    <dgm:cxn modelId="{8A423239-4270-419E-8481-D758AB459859}" type="presOf" srcId="{9CF95FC9-E74D-4128-97C4-FAC3BAFC130E}" destId="{EAB93655-5B50-439B-B147-0323106D7011}" srcOrd="1" destOrd="0" presId="urn:microsoft.com/office/officeart/2005/8/layout/cycle8"/>
    <dgm:cxn modelId="{A2C87044-4E23-4BBC-B3DB-D167A36D9FF0}" srcId="{948D4009-0CA1-47F5-B17C-18EC5F2A6372}" destId="{90658397-18A0-462C-99E7-802A8E43A5F6}" srcOrd="1" destOrd="0" parTransId="{25FF8064-C792-4169-B014-024E04285525}" sibTransId="{84009579-5AD9-40A9-8562-1BBBD2C2A07C}"/>
    <dgm:cxn modelId="{70AC4450-5FC4-4B60-A3B9-A3C00902CA0B}" type="presOf" srcId="{9CF95FC9-E74D-4128-97C4-FAC3BAFC130E}" destId="{5C051426-ABC9-4527-8474-7F95E22E9A1E}" srcOrd="0" destOrd="0" presId="urn:microsoft.com/office/officeart/2005/8/layout/cycle8"/>
    <dgm:cxn modelId="{C9288E86-8A79-450D-8FE5-8F63F73CDC3D}" type="presOf" srcId="{90658397-18A0-462C-99E7-802A8E43A5F6}" destId="{BC8E57C8-52A6-4C0D-BE3E-C7ECB83B1A72}" srcOrd="0" destOrd="0" presId="urn:microsoft.com/office/officeart/2005/8/layout/cycle8"/>
    <dgm:cxn modelId="{B99CD89E-4FDA-4D27-AE06-5AF274D6E7DB}" type="presOf" srcId="{90658397-18A0-462C-99E7-802A8E43A5F6}" destId="{C649831D-9529-41F9-9320-3AEDA4999EB4}" srcOrd="1" destOrd="0" presId="urn:microsoft.com/office/officeart/2005/8/layout/cycle8"/>
    <dgm:cxn modelId="{5215F19E-8B83-4091-BCC3-C260D5EB613F}" type="presOf" srcId="{8A5F29D3-A772-4550-B150-0FEF623BDF27}" destId="{AF63FF13-68DD-4F89-86E7-DA651B8C15D6}" srcOrd="0" destOrd="0" presId="urn:microsoft.com/office/officeart/2005/8/layout/cycle8"/>
    <dgm:cxn modelId="{0657099F-C6B7-4874-8024-69A7B45640CC}" srcId="{948D4009-0CA1-47F5-B17C-18EC5F2A6372}" destId="{9CF95FC9-E74D-4128-97C4-FAC3BAFC130E}" srcOrd="0" destOrd="0" parTransId="{6F662D69-1019-4033-BD74-400858F8BBD2}" sibTransId="{2F8E15B6-3E66-480D-9DC6-CCDF294C0A18}"/>
    <dgm:cxn modelId="{C7BE78A3-66B9-4148-B084-1A4BAF1EC9A7}" type="presOf" srcId="{8A5F29D3-A772-4550-B150-0FEF623BDF27}" destId="{883F9F4C-D56D-4620-AD1F-ED5DC825B25B}" srcOrd="1" destOrd="0" presId="urn:microsoft.com/office/officeart/2005/8/layout/cycle8"/>
    <dgm:cxn modelId="{EAF1A0E4-C39D-4FCC-B983-2CE4F534461D}" type="presOf" srcId="{948D4009-0CA1-47F5-B17C-18EC5F2A6372}" destId="{26AEF428-298F-45AA-9A4E-1DF86BFFF8E3}" srcOrd="0" destOrd="0" presId="urn:microsoft.com/office/officeart/2005/8/layout/cycle8"/>
    <dgm:cxn modelId="{87DD676C-8100-4551-9EFB-03C561A64FC3}" type="presParOf" srcId="{26AEF428-298F-45AA-9A4E-1DF86BFFF8E3}" destId="{5C051426-ABC9-4527-8474-7F95E22E9A1E}" srcOrd="0" destOrd="0" presId="urn:microsoft.com/office/officeart/2005/8/layout/cycle8"/>
    <dgm:cxn modelId="{74C26F7D-3224-4ED9-BDBE-B8FD55CEA295}" type="presParOf" srcId="{26AEF428-298F-45AA-9A4E-1DF86BFFF8E3}" destId="{6FE8E20A-DAE9-427E-8A15-6FBC6E97A614}" srcOrd="1" destOrd="0" presId="urn:microsoft.com/office/officeart/2005/8/layout/cycle8"/>
    <dgm:cxn modelId="{9826B3BB-10D0-4194-B757-AB07F518516A}" type="presParOf" srcId="{26AEF428-298F-45AA-9A4E-1DF86BFFF8E3}" destId="{F4E81610-3717-4E0F-B48A-840C1EB663B5}" srcOrd="2" destOrd="0" presId="urn:microsoft.com/office/officeart/2005/8/layout/cycle8"/>
    <dgm:cxn modelId="{168F644A-ACF0-441A-A230-0FAD514E9E74}" type="presParOf" srcId="{26AEF428-298F-45AA-9A4E-1DF86BFFF8E3}" destId="{EAB93655-5B50-439B-B147-0323106D7011}" srcOrd="3" destOrd="0" presId="urn:microsoft.com/office/officeart/2005/8/layout/cycle8"/>
    <dgm:cxn modelId="{851DBC3F-3F4E-4105-AFF0-059B0C60A066}" type="presParOf" srcId="{26AEF428-298F-45AA-9A4E-1DF86BFFF8E3}" destId="{BC8E57C8-52A6-4C0D-BE3E-C7ECB83B1A72}" srcOrd="4" destOrd="0" presId="urn:microsoft.com/office/officeart/2005/8/layout/cycle8"/>
    <dgm:cxn modelId="{C396CE61-8BC3-4174-B804-FE1E65F93C9D}" type="presParOf" srcId="{26AEF428-298F-45AA-9A4E-1DF86BFFF8E3}" destId="{2EC3B79F-4000-4111-9EB4-EF639B5E9F5D}" srcOrd="5" destOrd="0" presId="urn:microsoft.com/office/officeart/2005/8/layout/cycle8"/>
    <dgm:cxn modelId="{DC701A1D-4948-4BEC-9282-CDBECB5E32BF}" type="presParOf" srcId="{26AEF428-298F-45AA-9A4E-1DF86BFFF8E3}" destId="{82AF13D6-CFC6-4B2C-8260-A0987D65873D}" srcOrd="6" destOrd="0" presId="urn:microsoft.com/office/officeart/2005/8/layout/cycle8"/>
    <dgm:cxn modelId="{650FE690-8A5D-41AA-853A-53D4429C0A6A}" type="presParOf" srcId="{26AEF428-298F-45AA-9A4E-1DF86BFFF8E3}" destId="{C649831D-9529-41F9-9320-3AEDA4999EB4}" srcOrd="7" destOrd="0" presId="urn:microsoft.com/office/officeart/2005/8/layout/cycle8"/>
    <dgm:cxn modelId="{2D0E4B21-B1CC-4224-BCB5-29B19FCEBEB8}" type="presParOf" srcId="{26AEF428-298F-45AA-9A4E-1DF86BFFF8E3}" destId="{AF63FF13-68DD-4F89-86E7-DA651B8C15D6}" srcOrd="8" destOrd="0" presId="urn:microsoft.com/office/officeart/2005/8/layout/cycle8"/>
    <dgm:cxn modelId="{3BC692CD-3CA5-4D2B-BA0F-52DB1B09DDA6}" type="presParOf" srcId="{26AEF428-298F-45AA-9A4E-1DF86BFFF8E3}" destId="{6BDFB206-4D05-4D71-B493-604FB41413C5}" srcOrd="9" destOrd="0" presId="urn:microsoft.com/office/officeart/2005/8/layout/cycle8"/>
    <dgm:cxn modelId="{DA5C1C34-C636-4B5A-BB35-450DEDF6BB5A}" type="presParOf" srcId="{26AEF428-298F-45AA-9A4E-1DF86BFFF8E3}" destId="{C9B52699-F3AF-4C50-BD62-2C139ABEBA98}" srcOrd="10" destOrd="0" presId="urn:microsoft.com/office/officeart/2005/8/layout/cycle8"/>
    <dgm:cxn modelId="{D31CAF96-D9B7-43A0-83B2-7512D0F998D3}" type="presParOf" srcId="{26AEF428-298F-45AA-9A4E-1DF86BFFF8E3}" destId="{883F9F4C-D56D-4620-AD1F-ED5DC825B25B}" srcOrd="11" destOrd="0" presId="urn:microsoft.com/office/officeart/2005/8/layout/cycle8"/>
    <dgm:cxn modelId="{B33A044D-8EB3-4BA3-805D-48D6046FB1BF}" type="presParOf" srcId="{26AEF428-298F-45AA-9A4E-1DF86BFFF8E3}" destId="{BB867EFF-F97A-46B8-AD57-5DECB15611B2}" srcOrd="12" destOrd="0" presId="urn:microsoft.com/office/officeart/2005/8/layout/cycle8"/>
    <dgm:cxn modelId="{015E19D9-2113-49EA-9B02-60A93270F7BC}" type="presParOf" srcId="{26AEF428-298F-45AA-9A4E-1DF86BFFF8E3}" destId="{33278BDA-C9E5-40B5-8474-27AD31280A4C}" srcOrd="13" destOrd="0" presId="urn:microsoft.com/office/officeart/2005/8/layout/cycle8"/>
    <dgm:cxn modelId="{57FDB7E9-9435-4B62-AADC-D979C56644B3}" type="presParOf" srcId="{26AEF428-298F-45AA-9A4E-1DF86BFFF8E3}" destId="{AD0B17DE-2BE4-49C2-BD8F-24B0D53F22E3}"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51426-ABC9-4527-8474-7F95E22E9A1E}">
      <dsp:nvSpPr>
        <dsp:cNvPr id="0" name=""/>
        <dsp:cNvSpPr/>
      </dsp:nvSpPr>
      <dsp:spPr>
        <a:xfrm>
          <a:off x="659528" y="179450"/>
          <a:ext cx="2319050" cy="2319050"/>
        </a:xfrm>
        <a:prstGeom prst="pie">
          <a:avLst>
            <a:gd name="adj1" fmla="val 16200000"/>
            <a:gd name="adj2" fmla="val 180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Open Sans"/>
            </a:rPr>
            <a:t>Social Security</a:t>
          </a:r>
        </a:p>
      </dsp:txBody>
      <dsp:txXfrm>
        <a:off x="1881723" y="670868"/>
        <a:ext cx="828232" cy="690193"/>
      </dsp:txXfrm>
    </dsp:sp>
    <dsp:sp modelId="{BC8E57C8-52A6-4C0D-BE3E-C7ECB83B1A72}">
      <dsp:nvSpPr>
        <dsp:cNvPr id="0" name=""/>
        <dsp:cNvSpPr/>
      </dsp:nvSpPr>
      <dsp:spPr>
        <a:xfrm>
          <a:off x="611767" y="262273"/>
          <a:ext cx="2319050" cy="2319050"/>
        </a:xfrm>
        <a:prstGeom prst="pie">
          <a:avLst>
            <a:gd name="adj1" fmla="val 1800000"/>
            <a:gd name="adj2" fmla="val 90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Open Sans"/>
            </a:rPr>
            <a:t>Personal Savings &amp; Investments</a:t>
          </a:r>
        </a:p>
      </dsp:txBody>
      <dsp:txXfrm>
        <a:off x="1163922" y="1766895"/>
        <a:ext cx="1242348" cy="607370"/>
      </dsp:txXfrm>
    </dsp:sp>
    <dsp:sp modelId="{AF63FF13-68DD-4F89-86E7-DA651B8C15D6}">
      <dsp:nvSpPr>
        <dsp:cNvPr id="0" name=""/>
        <dsp:cNvSpPr/>
      </dsp:nvSpPr>
      <dsp:spPr>
        <a:xfrm>
          <a:off x="564006" y="179450"/>
          <a:ext cx="2319050" cy="2319050"/>
        </a:xfrm>
        <a:prstGeom prst="pie">
          <a:avLst>
            <a:gd name="adj1" fmla="val 9000000"/>
            <a:gd name="adj2" fmla="val 16200000"/>
          </a:avLst>
        </a:prstGeom>
        <a:solidFill>
          <a:srgbClr val="9148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Open Sans"/>
            </a:rPr>
            <a:t>Pension (State retirement)</a:t>
          </a:r>
        </a:p>
      </dsp:txBody>
      <dsp:txXfrm>
        <a:off x="832629" y="670868"/>
        <a:ext cx="828232" cy="690193"/>
      </dsp:txXfrm>
    </dsp:sp>
    <dsp:sp modelId="{BB867EFF-F97A-46B8-AD57-5DECB15611B2}">
      <dsp:nvSpPr>
        <dsp:cNvPr id="0" name=""/>
        <dsp:cNvSpPr/>
      </dsp:nvSpPr>
      <dsp:spPr>
        <a:xfrm>
          <a:off x="516159" y="35890"/>
          <a:ext cx="2606170" cy="260617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278BDA-C9E5-40B5-8474-27AD31280A4C}">
      <dsp:nvSpPr>
        <dsp:cNvPr id="0" name=""/>
        <dsp:cNvSpPr/>
      </dsp:nvSpPr>
      <dsp:spPr>
        <a:xfrm>
          <a:off x="468207" y="118566"/>
          <a:ext cx="2606170" cy="260617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D0B17DE-2BE4-49C2-BD8F-24B0D53F22E3}">
      <dsp:nvSpPr>
        <dsp:cNvPr id="0" name=""/>
        <dsp:cNvSpPr/>
      </dsp:nvSpPr>
      <dsp:spPr>
        <a:xfrm>
          <a:off x="420254" y="35890"/>
          <a:ext cx="2606170" cy="260617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DB952-47EC-4660-8855-26590B04250B}" type="datetimeFigureOut">
              <a:rPr lang="en-US" smtClean="0"/>
              <a:t>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33F0A-91DE-4B55-B7B3-CB690401126D}" type="slidenum">
              <a:rPr lang="en-US" smtClean="0"/>
              <a:t>‹#›</a:t>
            </a:fld>
            <a:endParaRPr lang="en-US" dirty="0"/>
          </a:p>
        </p:txBody>
      </p:sp>
    </p:spTree>
    <p:extLst>
      <p:ext uri="{BB962C8B-B14F-4D97-AF65-F5344CB8AC3E}">
        <p14:creationId xmlns:p14="http://schemas.microsoft.com/office/powerpoint/2010/main" val="2677909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deltadentalins.com/group_sites/ER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bcbstx.com/mmedia/bamtrailer/bam.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2EDD6FD-C186-4BEC-941B-205DA30774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8A15324-847A-4352-98E7-3DB5CC9F1F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0C8789A8-AC62-4EF9-8D3B-ADA4487E35C1}"/>
              </a:ext>
            </a:extLst>
          </p:cNvPr>
          <p:cNvSpPr>
            <a:spLocks noGrp="1"/>
          </p:cNvSpPr>
          <p:nvPr>
            <p:ph type="sldNum" sz="quarter" idx="5"/>
          </p:nvPr>
        </p:nvSpPr>
        <p:spPr/>
        <p:txBody>
          <a:bodyPr/>
          <a:lstStyle/>
          <a:p>
            <a:pPr>
              <a:defRPr/>
            </a:pPr>
            <a:fld id="{AC497CC4-9032-4823-89A4-94DD1CB98FA1}" type="slidenum">
              <a:rPr lang="en-US" smtClean="0"/>
              <a:pPr>
                <a:defRPr/>
              </a:pPr>
              <a:t>1</a:t>
            </a:fld>
            <a:endParaRPr lang="en-US" dirty="0"/>
          </a:p>
        </p:txBody>
      </p:sp>
    </p:spTree>
    <p:extLst>
      <p:ext uri="{BB962C8B-B14F-4D97-AF65-F5344CB8AC3E}">
        <p14:creationId xmlns:p14="http://schemas.microsoft.com/office/powerpoint/2010/main" val="133530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DDFEA1A-AB52-4AA5-A337-3261F8A91A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BC18080-72B5-45F4-83CD-CBC96C6EE7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filling a Maintenance Medication under the HS of TX Plan:</a:t>
            </a:r>
          </a:p>
          <a:p>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i="1" dirty="0">
                <a:latin typeface="Open Sans"/>
                <a:cs typeface="Calibri" panose="020F0502020204030204" pitchFamily="34" charset="0"/>
              </a:rPr>
              <a:t>Retail maintenance fee is an additional charge for filling a 30-day supply or less of maintenance medications, which are prescriptions you take regularly.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i="1" dirty="0">
                <a:latin typeface="Open Sans"/>
                <a:cs typeface="Calibri" panose="020F0502020204030204" pitchFamily="34" charset="0"/>
              </a:rPr>
              <a:t>An Extended Days Supply means a pharmacy can dispense up to a 90-day supply of maintenance prescription drugs at one time. </a:t>
            </a:r>
          </a:p>
          <a:p>
            <a:endParaRPr lang="en-US" altLang="en-US" dirty="0"/>
          </a:p>
        </p:txBody>
      </p:sp>
      <p:sp>
        <p:nvSpPr>
          <p:cNvPr id="4" name="Slide Number Placeholder 3">
            <a:extLst>
              <a:ext uri="{FF2B5EF4-FFF2-40B4-BE49-F238E27FC236}">
                <a16:creationId xmlns:a16="http://schemas.microsoft.com/office/drawing/2014/main" id="{B436654C-894B-47BC-AD86-5135706F8657}"/>
              </a:ext>
            </a:extLst>
          </p:cNvPr>
          <p:cNvSpPr>
            <a:spLocks noGrp="1"/>
          </p:cNvSpPr>
          <p:nvPr>
            <p:ph type="sldNum" sz="quarter" idx="5"/>
          </p:nvPr>
        </p:nvSpPr>
        <p:spPr/>
        <p:txBody>
          <a:bodyPr/>
          <a:lstStyle/>
          <a:p>
            <a:pPr>
              <a:defRPr/>
            </a:pPr>
            <a:fld id="{245F6760-9313-4A6B-BD74-2B79D0A8CC2C}"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72DB758-92E5-4AA0-A60C-EB8BD12AA3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2C2610-87D1-4781-85AB-9D9C42F040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eaLnBrk="1" fontAlgn="auto" latinLnBrk="0" hangingPunct="1"/>
            <a:r>
              <a:rPr lang="en-US" sz="1200" dirty="0">
                <a:latin typeface="Open Sans"/>
              </a:rPr>
              <a:t>With </a:t>
            </a:r>
            <a:r>
              <a:rPr lang="en-US" sz="1200" b="1" dirty="0">
                <a:solidFill>
                  <a:srgbClr val="059033"/>
                </a:solidFill>
                <a:latin typeface="Open Sans"/>
              </a:rPr>
              <a:t>Mental Health Virtual Visits</a:t>
            </a:r>
            <a:r>
              <a:rPr lang="en-US" sz="1200" dirty="0">
                <a:latin typeface="Open Sans"/>
              </a:rPr>
              <a:t> a licensed mental health professional can help with the following:</a:t>
            </a:r>
          </a:p>
          <a:p>
            <a:pPr rtl="0" eaLnBrk="1" fontAlgn="auto" latinLnBrk="0" hangingPunct="1"/>
            <a:r>
              <a:rPr lang="en-US" sz="1200" b="0" i="0" u="none" strike="noStrike" kern="1200" dirty="0">
                <a:solidFill>
                  <a:schemeClr val="tx1"/>
                </a:solidFill>
                <a:effectLst/>
                <a:latin typeface="+mn-lt"/>
                <a:ea typeface="+mn-ea"/>
                <a:cs typeface="+mn-cs"/>
              </a:rPr>
              <a:t>Addiction</a:t>
            </a:r>
          </a:p>
          <a:p>
            <a:pPr rtl="0" eaLnBrk="1" fontAlgn="auto" latinLnBrk="0" hangingPunct="1"/>
            <a:r>
              <a:rPr lang="en-US" sz="1200" b="0" i="0" u="none" strike="noStrike" kern="1200" dirty="0">
                <a:solidFill>
                  <a:schemeClr val="tx1"/>
                </a:solidFill>
                <a:effectLst/>
                <a:latin typeface="+mn-lt"/>
                <a:ea typeface="+mn-ea"/>
                <a:cs typeface="+mn-cs"/>
              </a:rPr>
              <a:t>Anger management </a:t>
            </a:r>
          </a:p>
          <a:p>
            <a:pPr rtl="0" eaLnBrk="1" fontAlgn="auto" latinLnBrk="0" hangingPunct="1"/>
            <a:r>
              <a:rPr lang="en-US" sz="1200" b="0" i="0" u="none" strike="noStrike" kern="1200" dirty="0">
                <a:solidFill>
                  <a:schemeClr val="tx1"/>
                </a:solidFill>
                <a:effectLst/>
                <a:latin typeface="+mn-lt"/>
                <a:ea typeface="+mn-ea"/>
                <a:cs typeface="+mn-cs"/>
              </a:rPr>
              <a:t>Anxiety</a:t>
            </a:r>
          </a:p>
          <a:p>
            <a:pPr rtl="0" eaLnBrk="1" fontAlgn="auto" latinLnBrk="0" hangingPunct="1"/>
            <a:r>
              <a:rPr lang="en-US" sz="1200" b="0" i="0" u="none" strike="noStrike" kern="1200" dirty="0">
                <a:solidFill>
                  <a:schemeClr val="tx1"/>
                </a:solidFill>
                <a:effectLst/>
                <a:latin typeface="+mn-lt"/>
                <a:ea typeface="+mn-ea"/>
                <a:cs typeface="+mn-cs"/>
              </a:rPr>
              <a:t>Depression</a:t>
            </a:r>
          </a:p>
          <a:p>
            <a:pPr rtl="0" eaLnBrk="1" fontAlgn="auto" latinLnBrk="0" hangingPunct="1"/>
            <a:r>
              <a:rPr lang="en-US" sz="1200" b="0" i="0" u="none" strike="noStrike" kern="1200" dirty="0">
                <a:solidFill>
                  <a:schemeClr val="tx1"/>
                </a:solidFill>
                <a:effectLst/>
                <a:latin typeface="+mn-lt"/>
                <a:ea typeface="+mn-ea"/>
                <a:cs typeface="+mn-cs"/>
              </a:rPr>
              <a:t>Insomnia</a:t>
            </a:r>
          </a:p>
          <a:p>
            <a:pPr rtl="0" eaLnBrk="1" fontAlgn="auto" latinLnBrk="0" hangingPunct="1"/>
            <a:r>
              <a:rPr lang="en-US" sz="1200" b="0" i="0" u="none" strike="noStrike" kern="1200" dirty="0">
                <a:solidFill>
                  <a:schemeClr val="tx1"/>
                </a:solidFill>
                <a:effectLst/>
                <a:latin typeface="+mn-lt"/>
                <a:ea typeface="+mn-ea"/>
                <a:cs typeface="+mn-cs"/>
              </a:rPr>
              <a:t>Stress</a:t>
            </a:r>
          </a:p>
          <a:p>
            <a:pPr rtl="0" eaLnBrk="1" fontAlgn="auto" latinLnBrk="0" hangingPunct="1"/>
            <a:r>
              <a:rPr lang="en-US" sz="1200" b="0" i="0" u="none" strike="noStrike" kern="1200" dirty="0">
                <a:solidFill>
                  <a:schemeClr val="tx1"/>
                </a:solidFill>
                <a:effectLst/>
                <a:latin typeface="+mn-lt"/>
                <a:ea typeface="+mn-ea"/>
                <a:cs typeface="+mn-cs"/>
              </a:rPr>
              <a:t>Substance abuse</a:t>
            </a:r>
          </a:p>
          <a:p>
            <a:pPr rtl="0" eaLnBrk="1" fontAlgn="auto" latinLnBrk="0" hangingPunct="1"/>
            <a:r>
              <a:rPr lang="en-US" sz="1200" b="0" i="0" u="none" strike="noStrike" kern="1200" dirty="0">
                <a:solidFill>
                  <a:schemeClr val="tx1"/>
                </a:solidFill>
                <a:effectLst/>
                <a:latin typeface="+mn-lt"/>
                <a:ea typeface="+mn-ea"/>
                <a:cs typeface="+mn-cs"/>
              </a:rPr>
              <a:t>Trauma and loss.</a:t>
            </a:r>
          </a:p>
          <a:p>
            <a:endParaRPr lang="en-US" altLang="en-US" dirty="0"/>
          </a:p>
        </p:txBody>
      </p:sp>
      <p:sp>
        <p:nvSpPr>
          <p:cNvPr id="4" name="Slide Number Placeholder 3">
            <a:extLst>
              <a:ext uri="{FF2B5EF4-FFF2-40B4-BE49-F238E27FC236}">
                <a16:creationId xmlns:a16="http://schemas.microsoft.com/office/drawing/2014/main" id="{80E1ABE9-D75C-4F46-B6E9-01D1DBCCC43D}"/>
              </a:ext>
            </a:extLst>
          </p:cNvPr>
          <p:cNvSpPr>
            <a:spLocks noGrp="1"/>
          </p:cNvSpPr>
          <p:nvPr>
            <p:ph type="sldNum" sz="quarter" idx="5"/>
          </p:nvPr>
        </p:nvSpPr>
        <p:spPr/>
        <p:txBody>
          <a:bodyPr/>
          <a:lstStyle/>
          <a:p>
            <a:pPr>
              <a:defRPr/>
            </a:pPr>
            <a:fld id="{91B652DC-56B6-4A5F-A5CF-FAE066981C16}"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B38DF2F-43CF-4BE8-B772-47A97C0101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BDAFF133-0901-406F-8FF2-06DF3C9361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Open Sans"/>
                <a:cs typeface="Calibri" panose="020F0502020204030204" pitchFamily="34" charset="0"/>
              </a:rPr>
              <a:t>All medical enrollees need to certify weather or not you are a tobacco-user.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Open Sans"/>
                <a:cs typeface="Calibri" panose="020F0502020204030204" pitchFamily="34" charset="0"/>
              </a:rPr>
              <a:t>Non-certified users, will pay an addition tobacco-user premium each month, depending on how many tobacco-users or non-certified family members you cover. </a:t>
            </a:r>
          </a:p>
          <a:p>
            <a:endParaRPr lang="en-US" altLang="en-US" dirty="0"/>
          </a:p>
        </p:txBody>
      </p:sp>
      <p:sp>
        <p:nvSpPr>
          <p:cNvPr id="4" name="Slide Number Placeholder 3">
            <a:extLst>
              <a:ext uri="{FF2B5EF4-FFF2-40B4-BE49-F238E27FC236}">
                <a16:creationId xmlns:a16="http://schemas.microsoft.com/office/drawing/2014/main" id="{B5FFBDA0-6A1F-4055-890E-16617640709F}"/>
              </a:ext>
            </a:extLst>
          </p:cNvPr>
          <p:cNvSpPr>
            <a:spLocks noGrp="1"/>
          </p:cNvSpPr>
          <p:nvPr>
            <p:ph type="sldNum" sz="quarter" idx="5"/>
          </p:nvPr>
        </p:nvSpPr>
        <p:spPr/>
        <p:txBody>
          <a:bodyPr/>
          <a:lstStyle/>
          <a:p>
            <a:pPr>
              <a:defRPr/>
            </a:pPr>
            <a:fld id="{123DA23F-98C0-425F-9B01-F3439F8EBF4E}"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D0A9458-0C4D-46EF-8A6B-A61DA5F114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46F2B44A-D866-451B-9C3D-00BCD7916B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AA4C0D5A-6931-49A3-93FB-CA8C4210247C}"/>
              </a:ext>
            </a:extLst>
          </p:cNvPr>
          <p:cNvSpPr>
            <a:spLocks noGrp="1"/>
          </p:cNvSpPr>
          <p:nvPr>
            <p:ph type="sldNum" sz="quarter" idx="5"/>
          </p:nvPr>
        </p:nvSpPr>
        <p:spPr/>
        <p:txBody>
          <a:bodyPr/>
          <a:lstStyle/>
          <a:p>
            <a:pPr>
              <a:defRPr/>
            </a:pPr>
            <a:fld id="{BDC74983-9604-4227-B880-F7BBCB47AF1D}" type="slidenum">
              <a:rPr lang="en-US" smtClean="0"/>
              <a:pPr>
                <a:defRPr/>
              </a:pPr>
              <a:t>14</a:t>
            </a:fld>
            <a:endParaRPr lang="en-US" dirty="0"/>
          </a:p>
        </p:txBody>
      </p:sp>
    </p:spTree>
    <p:extLst>
      <p:ext uri="{BB962C8B-B14F-4D97-AF65-F5344CB8AC3E}">
        <p14:creationId xmlns:p14="http://schemas.microsoft.com/office/powerpoint/2010/main" val="2488140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4267ACC-F4BD-4ADD-BAEA-EC31D9842D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648EAA0-A5B2-4D83-83DE-B01F4224C5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9B1EECE-3DA0-4AEB-B1C4-ED08DDA52BBE}"/>
              </a:ext>
            </a:extLst>
          </p:cNvPr>
          <p:cNvSpPr>
            <a:spLocks noGrp="1"/>
          </p:cNvSpPr>
          <p:nvPr>
            <p:ph type="sldNum" sz="quarter" idx="5"/>
          </p:nvPr>
        </p:nvSpPr>
        <p:spPr/>
        <p:txBody>
          <a:bodyPr/>
          <a:lstStyle/>
          <a:p>
            <a:pPr>
              <a:defRPr/>
            </a:pPr>
            <a:fld id="{1EC167D7-1D56-4BBF-843B-B70EDAF3003B}"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21FA974-B4BA-4B5F-9259-040FE34233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F12DDCB-31DC-4ED1-9A0E-604FDEC97C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90BFF864-7ECA-4FB5-8CB3-0B956C025327}"/>
              </a:ext>
            </a:extLst>
          </p:cNvPr>
          <p:cNvSpPr>
            <a:spLocks noGrp="1"/>
          </p:cNvSpPr>
          <p:nvPr>
            <p:ph type="sldNum" sz="quarter" idx="5"/>
          </p:nvPr>
        </p:nvSpPr>
        <p:spPr/>
        <p:txBody>
          <a:bodyPr/>
          <a:lstStyle/>
          <a:p>
            <a:pPr>
              <a:defRPr/>
            </a:pPr>
            <a:fld id="{3EAD547A-9EF4-4152-BD38-BA23E996CC8C}"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E6BBD73-DEF5-4612-8A09-4C7C2F933E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FEEE17E7-B02D-40C7-9F64-3A94B0D902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Your optional benefits listed here are available to enroll and coverage to begin during your first 30 days of employment. </a:t>
            </a:r>
          </a:p>
        </p:txBody>
      </p:sp>
      <p:sp>
        <p:nvSpPr>
          <p:cNvPr id="43012" name="Slide Number Placeholder 3">
            <a:extLst>
              <a:ext uri="{FF2B5EF4-FFF2-40B4-BE49-F238E27FC236}">
                <a16:creationId xmlns:a16="http://schemas.microsoft.com/office/drawing/2014/main" id="{216F98E9-BF7E-462F-8AA2-5A57622373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861502EB-4D2F-407D-9BA0-E496BE245DF9}" type="slidenum">
              <a:rPr lang="en-US" altLang="en-US" smtClean="0">
                <a:latin typeface="Calibri" panose="020F0502020204030204" pitchFamily="34" charset="0"/>
              </a:rPr>
              <a:pPr fontAlgn="base">
                <a:spcBef>
                  <a:spcPct val="0"/>
                </a:spcBef>
                <a:spcAft>
                  <a:spcPct val="0"/>
                </a:spcAft>
              </a:pPr>
              <a:t>17</a:t>
            </a:fld>
            <a:endParaRPr lang="en-US" altLang="en-US" dirty="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3711653-C085-4734-A380-6E14D0956A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5CC53C1-2C98-45A4-822C-32C156777237}"/>
              </a:ext>
            </a:extLst>
          </p:cNvPr>
          <p:cNvSpPr>
            <a:spLocks noGrp="1"/>
          </p:cNvSpPr>
          <p:nvPr>
            <p:ph type="body" idx="1"/>
          </p:nvPr>
        </p:nvSpPr>
        <p:spPr/>
        <p:txBody>
          <a:bodyPr/>
          <a:lstStyle/>
          <a:p>
            <a:pPr eaLnBrk="1" fontAlgn="auto" hangingPunct="1">
              <a:spcBef>
                <a:spcPts val="0"/>
              </a:spcBef>
              <a:spcAft>
                <a:spcPts val="0"/>
              </a:spcAft>
              <a:defRPr/>
            </a:pPr>
            <a:r>
              <a:rPr lang="en-US" b="1" dirty="0">
                <a:latin typeface="Open Sans"/>
                <a:cs typeface="Calibri" panose="020F0502020204030204" pitchFamily="34" charset="0"/>
              </a:rPr>
              <a:t>Comparing</a:t>
            </a:r>
            <a:r>
              <a:rPr lang="en-US" dirty="0">
                <a:latin typeface="Open Sans"/>
                <a:cs typeface="Calibri" panose="020F0502020204030204" pitchFamily="34" charset="0"/>
              </a:rPr>
              <a:t> </a:t>
            </a:r>
            <a:r>
              <a:rPr lang="en-US" b="1" dirty="0">
                <a:latin typeface="Open Sans"/>
                <a:cs typeface="Calibri" panose="020F0502020204030204" pitchFamily="34" charset="0"/>
              </a:rPr>
              <a:t>TexFlex Accounts</a:t>
            </a:r>
          </a:p>
          <a:p>
            <a:pPr>
              <a:defRPr/>
            </a:pPr>
            <a:endParaRPr lang="en-US" dirty="0"/>
          </a:p>
          <a:p>
            <a:pPr>
              <a:defRPr/>
            </a:pPr>
            <a:r>
              <a:rPr lang="en-US" dirty="0"/>
              <a:t>WageWorks is our TexFlex carrier. </a:t>
            </a:r>
          </a:p>
          <a:p>
            <a:pPr>
              <a:defRPr/>
            </a:pPr>
            <a:endParaRPr lang="en-US" dirty="0"/>
          </a:p>
          <a:p>
            <a:pPr>
              <a:defRPr/>
            </a:pPr>
            <a:r>
              <a:rPr lang="en-US" dirty="0"/>
              <a:t>TexFlex account participation allows employees to set aside money, pre-tax from your paycheck, to cover eligible out-of-pocket health care, dependent care, and commuting expenses. </a:t>
            </a:r>
          </a:p>
          <a:p>
            <a:pPr>
              <a:defRPr/>
            </a:pPr>
            <a:r>
              <a:rPr lang="en-US" dirty="0"/>
              <a:t>You can participate in one or more TexFlex accounts at the same time. </a:t>
            </a:r>
          </a:p>
          <a:p>
            <a:pPr>
              <a:defRPr/>
            </a:pPr>
            <a:endParaRPr lang="en-US" dirty="0"/>
          </a:p>
          <a:p>
            <a:r>
              <a:rPr lang="en-US" sz="1200" baseline="0" dirty="0">
                <a:latin typeface="Open Sans"/>
              </a:rPr>
              <a:t>At the end of the plan year Aug 31, any unused contributions will be rolled over to next plan year for Health Care FSA.  For the Dependent Care (extra time to incur expenses under the Fiscal Year account) you have from Sept 1 to Nov 15, must be submitted by Dec 31.</a:t>
            </a:r>
            <a:endParaRPr lang="en-US" sz="1200" dirty="0">
              <a:latin typeface="Open Sans"/>
            </a:endParaRPr>
          </a:p>
          <a:p>
            <a:pPr>
              <a:defRPr/>
            </a:pPr>
            <a:endParaRPr lang="en-US" dirty="0"/>
          </a:p>
          <a:p>
            <a:pPr>
              <a:defRPr/>
            </a:pPr>
            <a:endParaRPr lang="en-US" dirty="0"/>
          </a:p>
          <a:p>
            <a:pPr>
              <a:defRPr/>
            </a:pPr>
            <a:r>
              <a:rPr lang="en-US" b="1" dirty="0"/>
              <a:t>So, How do TexFlex Accounts Work?</a:t>
            </a:r>
          </a:p>
          <a:p>
            <a:pPr marL="171450" indent="-171450">
              <a:buFont typeface="Arial" panose="020B0604020202020204" pitchFamily="34" charset="0"/>
              <a:buChar char="•"/>
              <a:defRPr/>
            </a:pPr>
            <a:r>
              <a:rPr lang="en-US" dirty="0"/>
              <a:t>During enrollment you will elect an annual contribution amount. This annual amount will be divided by 12 or 9 depending on if you are a 12 mo or 9mo employee</a:t>
            </a:r>
            <a:r>
              <a:rPr lang="en-US" b="1" dirty="0"/>
              <a:t>. </a:t>
            </a:r>
          </a:p>
          <a:p>
            <a:pPr marL="171450" indent="-171450">
              <a:buFont typeface="Arial" panose="020B0604020202020204" pitchFamily="34" charset="0"/>
              <a:buChar char="•"/>
              <a:defRPr/>
            </a:pPr>
            <a:r>
              <a:rPr lang="en-US" dirty="0"/>
              <a:t>Each month, your contribution is automatically withdrawn from your paycheck pre-tax and deposited into your TexFlex account.</a:t>
            </a:r>
          </a:p>
          <a:p>
            <a:pPr marL="171450" indent="-171450">
              <a:buFont typeface="Arial" panose="020B0604020202020204" pitchFamily="34" charset="0"/>
              <a:buChar char="•"/>
              <a:defRPr/>
            </a:pPr>
            <a:r>
              <a:rPr lang="en-US" dirty="0"/>
              <a:t>When you sign-up for Healthcare or Commuter Spending TexFlex, you’ll receive a free debit card in the mail to pay for eligible expenses. You can purchase eligible items using your TexFlex Debit Card to have the expense pulled directly from your account. </a:t>
            </a:r>
          </a:p>
          <a:p>
            <a:pPr marL="171450" indent="-171450">
              <a:buFont typeface="Arial" panose="020B0604020202020204" pitchFamily="34" charset="0"/>
              <a:buChar char="•"/>
              <a:defRPr/>
            </a:pPr>
            <a:endParaRPr lang="en-US" dirty="0"/>
          </a:p>
          <a:p>
            <a:pPr marL="0" indent="0">
              <a:buFont typeface="Arial" panose="020B0604020202020204" pitchFamily="34" charset="0"/>
              <a:buNone/>
              <a:defRPr/>
            </a:pPr>
            <a:r>
              <a:rPr lang="en-US" dirty="0"/>
              <a:t>The Limited FSA is only offered to employees who have elected the Consumer Directed medical plan and the account is frontloaded like the HealthCare FSA. </a:t>
            </a: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171450" indent="-171450">
              <a:buFont typeface="Arial" panose="020B0604020202020204" pitchFamily="34" charset="0"/>
              <a:buChar char="•"/>
              <a:defRPr/>
            </a:pPr>
            <a:r>
              <a:rPr lang="en-US" dirty="0"/>
              <a:t>When you elect Dependent Care, you will </a:t>
            </a:r>
            <a:r>
              <a:rPr lang="en-US" i="1" dirty="0"/>
              <a:t>not </a:t>
            </a:r>
            <a:r>
              <a:rPr lang="en-US" dirty="0"/>
              <a:t>receive a debit card to pay for eligible expenses. You will pay out of pocket for any expenses incurred and will submit reimbursement claims online through the WageWorks employee portal. Employees can choose to submit a claim every month or can wait for the account to build a balance. </a:t>
            </a:r>
          </a:p>
          <a:p>
            <a:pPr marL="628650" lvl="1" indent="-171450">
              <a:buFont typeface="Arial" panose="020B0604020202020204" pitchFamily="34" charset="0"/>
              <a:buChar char="•"/>
              <a:defRPr/>
            </a:pPr>
            <a:r>
              <a:rPr lang="en-US" b="1" u="sng" dirty="0"/>
              <a:t>Just be sure to submit your claims before the end of the fiscal year!</a:t>
            </a:r>
          </a:p>
          <a:p>
            <a:pPr marL="628650" lvl="1" indent="-171450">
              <a:buFont typeface="Arial" panose="020B0604020202020204" pitchFamily="34" charset="0"/>
              <a:buChar char="•"/>
              <a:defRPr/>
            </a:pPr>
            <a:r>
              <a:rPr lang="en-US" b="1" u="sng" dirty="0"/>
              <a:t>TexFlex Dependent Care account is a use-it or lose-it benefit per the IRS. If you do not use all your funds by the end of the plan year, your funds will be forfeited. </a:t>
            </a:r>
          </a:p>
          <a:p>
            <a:pPr marL="457200" lvl="1" indent="0">
              <a:buFont typeface="Arial" panose="020B0604020202020204" pitchFamily="34" charset="0"/>
              <a:buNone/>
              <a:defRPr/>
            </a:pPr>
            <a:endParaRPr lang="en-US" b="1" u="sng" dirty="0"/>
          </a:p>
          <a:p>
            <a:pPr marL="171450" indent="-171450">
              <a:buFont typeface="Arial" panose="020B0604020202020204" pitchFamily="34" charset="0"/>
              <a:buChar char="•"/>
              <a:defRPr/>
            </a:pPr>
            <a:r>
              <a:rPr lang="en-US" dirty="0"/>
              <a:t>Because the TexFlex accounts are tax-free, WageWorks may request validation on some purchases with TexFlex funds. You may be asked to submit proof that you used your card for an eligible expense so be sure to SAVE YOUR RECEIPTS!</a:t>
            </a:r>
          </a:p>
          <a:p>
            <a:pPr>
              <a:defRPr/>
            </a:pPr>
            <a:endParaRPr lang="en-US" dirty="0"/>
          </a:p>
          <a:p>
            <a:pPr>
              <a:defRPr/>
            </a:pPr>
            <a:r>
              <a:rPr lang="en-US" dirty="0"/>
              <a:t>To review more information, check out the ERS TexFlex website. </a:t>
            </a:r>
          </a:p>
          <a:p>
            <a:pPr>
              <a:defRPr/>
            </a:pPr>
            <a:endParaRPr lang="en-US" dirty="0"/>
          </a:p>
        </p:txBody>
      </p:sp>
      <p:sp>
        <p:nvSpPr>
          <p:cNvPr id="4" name="Slide Number Placeholder 3">
            <a:extLst>
              <a:ext uri="{FF2B5EF4-FFF2-40B4-BE49-F238E27FC236}">
                <a16:creationId xmlns:a16="http://schemas.microsoft.com/office/drawing/2014/main" id="{7C4A86B0-C799-4386-ADBA-B52EB581CACF}"/>
              </a:ext>
            </a:extLst>
          </p:cNvPr>
          <p:cNvSpPr>
            <a:spLocks noGrp="1"/>
          </p:cNvSpPr>
          <p:nvPr>
            <p:ph type="sldNum" sz="quarter" idx="5"/>
          </p:nvPr>
        </p:nvSpPr>
        <p:spPr/>
        <p:txBody>
          <a:bodyPr/>
          <a:lstStyle/>
          <a:p>
            <a:pPr>
              <a:defRPr/>
            </a:pPr>
            <a:fld id="{139FBB0A-3265-45BC-97AC-91DBBC0B1CC9}"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9A8F6D2-5AC7-4C9D-AFA2-FE33A160D4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F7007F38-31D4-4C21-A57F-C97DCD7A74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Open Sans"/>
                <a:cs typeface="Calibri" panose="020F0502020204030204" pitchFamily="34" charset="0"/>
              </a:rPr>
              <a:t>Dental Plans</a:t>
            </a:r>
          </a:p>
          <a:p>
            <a:endParaRPr lang="en-US" altLang="en-US" dirty="0"/>
          </a:p>
          <a:p>
            <a:r>
              <a:rPr lang="en-US" altLang="en-US" dirty="0"/>
              <a:t>Delta Dental is our Dental carrier. </a:t>
            </a:r>
          </a:p>
          <a:p>
            <a:endParaRPr lang="en-US" altLang="en-US" dirty="0"/>
          </a:p>
          <a:p>
            <a:r>
              <a:rPr lang="en-US" altLang="en-US" dirty="0"/>
              <a:t>HMO </a:t>
            </a:r>
          </a:p>
          <a:p>
            <a:pPr eaLnBrk="1" hangingPunct="1">
              <a:spcBef>
                <a:spcPct val="0"/>
              </a:spcBef>
            </a:pPr>
            <a:r>
              <a:rPr lang="en-US" altLang="en-US" b="1" dirty="0"/>
              <a:t>Under the HMO plan, </a:t>
            </a:r>
            <a:r>
              <a:rPr lang="en-US" altLang="en-US" dirty="0">
                <a:latin typeface="Open Sans"/>
              </a:rPr>
              <a:t>You must designate a DeltaCare USA primary care dentist (PCD) and visit this dentist to receive benefits. </a:t>
            </a:r>
            <a:r>
              <a:rPr lang="en-US" altLang="en-US" dirty="0"/>
              <a:t>Or d</a:t>
            </a:r>
            <a:r>
              <a:rPr lang="en-US" altLang="en-US" dirty="0">
                <a:latin typeface="Open Sans"/>
              </a:rPr>
              <a:t>esignate your dentist online or by calling Customer Service. </a:t>
            </a:r>
          </a:p>
          <a:p>
            <a:pPr eaLnBrk="1" hangingPunct="1">
              <a:spcBef>
                <a:spcPct val="0"/>
              </a:spcBef>
            </a:pPr>
            <a:endParaRPr lang="en-US" altLang="en-US" dirty="0">
              <a:latin typeface="Open Sans"/>
            </a:endParaRPr>
          </a:p>
          <a:p>
            <a:pPr eaLnBrk="1" hangingPunct="1">
              <a:spcBef>
                <a:spcPct val="0"/>
              </a:spcBef>
            </a:pPr>
            <a:r>
              <a:rPr lang="en-US" altLang="en-US" dirty="0">
                <a:latin typeface="Open Sans"/>
              </a:rPr>
              <a:t>Most covered services provided by your DeltaCare USA PCD have preset copayments (dollar amounts), which are listed in the online plan booklet. For specialty treatment you’ll pay 75% of the in-network’s dentist’s usual fee.</a:t>
            </a:r>
          </a:p>
          <a:p>
            <a:pPr eaLnBrk="1" hangingPunct="1">
              <a:spcBef>
                <a:spcPct val="0"/>
              </a:spcBef>
            </a:pPr>
            <a:r>
              <a:rPr lang="en-US" altLang="en-US" dirty="0">
                <a:latin typeface="Open Sans"/>
              </a:rPr>
              <a:t> </a:t>
            </a:r>
          </a:p>
          <a:p>
            <a:pPr eaLnBrk="1" hangingPunct="1">
              <a:spcBef>
                <a:spcPct val="0"/>
              </a:spcBef>
            </a:pPr>
            <a:r>
              <a:rPr lang="en-US" altLang="en-US" dirty="0">
                <a:latin typeface="Open Sans"/>
              </a:rPr>
              <a:t>For orthodontic service, you will pay 75% of the in-network orthodontist’s total cost and the plan pays 25%. </a:t>
            </a:r>
          </a:p>
          <a:p>
            <a:pPr marL="628650" lvl="1" indent="-171450" eaLnBrk="1" hangingPunct="1">
              <a:spcBef>
                <a:spcPct val="0"/>
              </a:spcBef>
              <a:buFontTx/>
              <a:buChar char="•"/>
            </a:pPr>
            <a:r>
              <a:rPr lang="en-US" altLang="en-US" dirty="0">
                <a:latin typeface="Open Sans"/>
              </a:rPr>
              <a:t>It is best to double check with Delta Dental that your orthodontist is within the DeltaCare USA network, as some orthodontist travel to different dental offices and may not be in-network.</a:t>
            </a:r>
          </a:p>
          <a:p>
            <a:pPr eaLnBrk="1" hangingPunct="1">
              <a:spcBef>
                <a:spcPct val="0"/>
              </a:spcBef>
            </a:pPr>
            <a:endParaRPr lang="en-US" altLang="en-US" dirty="0">
              <a:solidFill>
                <a:srgbClr val="000000"/>
              </a:solidFill>
              <a:latin typeface="Open Sans"/>
              <a:cs typeface="Calibri" panose="020F0502020204030204" pitchFamily="34" charset="0"/>
            </a:endParaRPr>
          </a:p>
          <a:p>
            <a:r>
              <a:rPr lang="en-US" altLang="en-US" dirty="0"/>
              <a:t>PPO</a:t>
            </a:r>
          </a:p>
          <a:p>
            <a:pPr eaLnBrk="1" hangingPunct="1">
              <a:spcBef>
                <a:spcPct val="0"/>
              </a:spcBef>
            </a:pPr>
            <a:r>
              <a:rPr lang="en-US" altLang="en-US" b="1" dirty="0"/>
              <a:t>Under the PPO plan, </a:t>
            </a:r>
            <a:r>
              <a:rPr lang="en-US" altLang="en-US" dirty="0"/>
              <a:t>y</a:t>
            </a:r>
            <a:r>
              <a:rPr lang="en-US" altLang="en-US" dirty="0">
                <a:latin typeface="Open Sans"/>
              </a:rPr>
              <a:t>ou can visit any licensed dentist to receive coverage, but you’ll save the most at an in-network dentist. </a:t>
            </a:r>
          </a:p>
          <a:p>
            <a:pPr eaLnBrk="1" hangingPunct="1">
              <a:spcBef>
                <a:spcPct val="0"/>
              </a:spcBef>
              <a:buFontTx/>
              <a:buChar char="•"/>
            </a:pPr>
            <a:r>
              <a:rPr lang="en-US" altLang="en-US" b="1" dirty="0">
                <a:latin typeface="Open Sans"/>
              </a:rPr>
              <a:t>For Diagnostic &amp; Preventive services: </a:t>
            </a:r>
            <a:r>
              <a:rPr lang="en-US" altLang="en-US" dirty="0">
                <a:latin typeface="Open Sans"/>
              </a:rPr>
              <a:t>the</a:t>
            </a:r>
            <a:r>
              <a:rPr lang="en-US" altLang="en-US" b="1" dirty="0">
                <a:latin typeface="Open Sans"/>
              </a:rPr>
              <a:t> </a:t>
            </a:r>
            <a:r>
              <a:rPr lang="en-US" altLang="en-US" dirty="0">
                <a:latin typeface="Open Sans"/>
              </a:rPr>
              <a:t>plan pays 100%.</a:t>
            </a:r>
          </a:p>
          <a:p>
            <a:pPr eaLnBrk="1" hangingPunct="1">
              <a:spcBef>
                <a:spcPct val="0"/>
              </a:spcBef>
            </a:pPr>
            <a:r>
              <a:rPr lang="en-US" altLang="en-US" dirty="0">
                <a:latin typeface="Open Sans"/>
              </a:rPr>
              <a:t> </a:t>
            </a:r>
          </a:p>
          <a:p>
            <a:pPr eaLnBrk="1" hangingPunct="1">
              <a:spcBef>
                <a:spcPct val="0"/>
              </a:spcBef>
              <a:buFontTx/>
              <a:buChar char="•"/>
            </a:pPr>
            <a:r>
              <a:rPr lang="en-US" altLang="en-US" b="1" dirty="0">
                <a:latin typeface="Open Sans"/>
              </a:rPr>
              <a:t>For Basic services: </a:t>
            </a:r>
            <a:r>
              <a:rPr lang="en-US" altLang="en-US" dirty="0">
                <a:latin typeface="Open Sans"/>
              </a:rPr>
              <a:t>the</a:t>
            </a:r>
            <a:r>
              <a:rPr lang="en-US" altLang="en-US" b="1" dirty="0">
                <a:latin typeface="Open Sans"/>
              </a:rPr>
              <a:t> </a:t>
            </a:r>
            <a:r>
              <a:rPr lang="en-US" altLang="en-US" dirty="0">
                <a:latin typeface="Open Sans"/>
              </a:rPr>
              <a:t>plan pays 90% of the service up to $2,000 per calendar year and you pay 10% after meeting the deductible.</a:t>
            </a:r>
          </a:p>
          <a:p>
            <a:pPr eaLnBrk="1" hangingPunct="1">
              <a:spcBef>
                <a:spcPct val="0"/>
              </a:spcBef>
            </a:pPr>
            <a:endParaRPr lang="en-US" altLang="en-US" dirty="0">
              <a:latin typeface="Open Sans"/>
            </a:endParaRPr>
          </a:p>
          <a:p>
            <a:pPr eaLnBrk="1" hangingPunct="1">
              <a:spcBef>
                <a:spcPct val="0"/>
              </a:spcBef>
              <a:buFontTx/>
              <a:buChar char="•"/>
            </a:pPr>
            <a:r>
              <a:rPr lang="en-US" altLang="en-US" b="1" dirty="0">
                <a:latin typeface="Open Sans"/>
              </a:rPr>
              <a:t>For Major services: </a:t>
            </a:r>
            <a:r>
              <a:rPr lang="en-US" altLang="en-US" dirty="0">
                <a:latin typeface="Open Sans"/>
              </a:rPr>
              <a:t>plan pays 50% of the service up to $2,000 per calendar year and  you pay 50% after meeting the deductible.</a:t>
            </a:r>
          </a:p>
          <a:p>
            <a:pPr eaLnBrk="1" hangingPunct="1">
              <a:spcBef>
                <a:spcPct val="0"/>
              </a:spcBef>
            </a:pPr>
            <a:endParaRPr lang="en-US" altLang="en-US" dirty="0">
              <a:solidFill>
                <a:srgbClr val="000000"/>
              </a:solidFill>
              <a:latin typeface="Open Sans"/>
              <a:cs typeface="Calibri" panose="020F0502020204030204" pitchFamily="34" charset="0"/>
            </a:endParaRPr>
          </a:p>
          <a:p>
            <a:pPr eaLnBrk="1" hangingPunct="1">
              <a:spcBef>
                <a:spcPct val="0"/>
              </a:spcBef>
            </a:pPr>
            <a:r>
              <a:rPr lang="en-US" altLang="en-US" dirty="0">
                <a:latin typeface="Open Sans"/>
              </a:rPr>
              <a:t>For orthodontic services, the plan pays 50% of the charges up to the </a:t>
            </a:r>
            <a:r>
              <a:rPr lang="en-US" altLang="en-US" b="1" u="sng" dirty="0">
                <a:latin typeface="Open Sans"/>
              </a:rPr>
              <a:t>lifetime maximum of $2,000</a:t>
            </a:r>
            <a:r>
              <a:rPr lang="en-US" altLang="en-US" dirty="0">
                <a:latin typeface="Open Sans"/>
              </a:rPr>
              <a:t> </a:t>
            </a:r>
            <a:r>
              <a:rPr lang="en-US" altLang="en-US" dirty="0"/>
              <a:t>and you would pay for any remaining charges.</a:t>
            </a:r>
          </a:p>
          <a:p>
            <a:pPr eaLnBrk="1" hangingPunct="1">
              <a:spcBef>
                <a:spcPct val="0"/>
              </a:spcBef>
            </a:pPr>
            <a:endParaRPr lang="en-US" altLang="en-US" dirty="0"/>
          </a:p>
          <a:p>
            <a:pPr eaLnBrk="1" hangingPunct="1">
              <a:spcBef>
                <a:spcPct val="0"/>
              </a:spcBef>
            </a:pPr>
            <a:r>
              <a:rPr lang="en-US" altLang="en-US" dirty="0"/>
              <a:t>To review more information, please visit the Delta Dental ERS website, linked here: </a:t>
            </a:r>
            <a:r>
              <a:rPr lang="en-US" altLang="en-US" dirty="0">
                <a:hlinkClick r:id="rId3"/>
              </a:rPr>
              <a:t>https://www.deltadentalins.com/group_sites/ERS/</a:t>
            </a:r>
            <a:endParaRPr lang="en-US" altLang="en-US" dirty="0"/>
          </a:p>
          <a:p>
            <a:pPr eaLnBrk="1" hangingPunct="1">
              <a:spcBef>
                <a:spcPct val="0"/>
              </a:spcBef>
            </a:pPr>
            <a:endParaRPr lang="en-US" altLang="en-US" sz="1600" b="1" dirty="0"/>
          </a:p>
        </p:txBody>
      </p:sp>
      <p:sp>
        <p:nvSpPr>
          <p:cNvPr id="47108" name="Slide Number Placeholder 3">
            <a:extLst>
              <a:ext uri="{FF2B5EF4-FFF2-40B4-BE49-F238E27FC236}">
                <a16:creationId xmlns:a16="http://schemas.microsoft.com/office/drawing/2014/main" id="{A08DAB67-5269-490F-96CD-80A11A841B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C89D6EF-90B1-47FE-A8CC-7920787A012B}" type="slidenum">
              <a:rPr lang="en-US" altLang="en-US" smtClean="0">
                <a:latin typeface="Calibri" panose="020F0502020204030204" pitchFamily="34" charset="0"/>
              </a:rPr>
              <a:pPr fontAlgn="base">
                <a:spcBef>
                  <a:spcPct val="0"/>
                </a:spcBef>
                <a:spcAft>
                  <a:spcPct val="0"/>
                </a:spcAft>
              </a:pPr>
              <a:t>19</a:t>
            </a:fld>
            <a:endParaRPr lang="en-US" altLang="en-US"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D8B7395-60EE-4E26-BF05-29D8989B52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983C98B9-B781-437D-967D-A817E558F7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378A9D6E-8980-4929-9034-4EE8E3F6C940}"/>
              </a:ext>
            </a:extLst>
          </p:cNvPr>
          <p:cNvSpPr>
            <a:spLocks noGrp="1"/>
          </p:cNvSpPr>
          <p:nvPr>
            <p:ph type="sldNum" sz="quarter" idx="5"/>
          </p:nvPr>
        </p:nvSpPr>
        <p:spPr/>
        <p:txBody>
          <a:bodyPr/>
          <a:lstStyle/>
          <a:p>
            <a:pPr>
              <a:defRPr/>
            </a:pPr>
            <a:fld id="{C8105A9E-56E7-46AA-AF48-7349B8C5CD5C}"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90B1F0ED-DFAB-4239-83D1-2B16A3B4FA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0D0A3047-50A5-4993-8943-09A662AF3F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868AC2A-6A59-4020-85F3-771AB082883C}"/>
              </a:ext>
            </a:extLst>
          </p:cNvPr>
          <p:cNvSpPr>
            <a:spLocks noGrp="1"/>
          </p:cNvSpPr>
          <p:nvPr>
            <p:ph type="sldNum" sz="quarter" idx="5"/>
          </p:nvPr>
        </p:nvSpPr>
        <p:spPr/>
        <p:txBody>
          <a:bodyPr/>
          <a:lstStyle/>
          <a:p>
            <a:pPr>
              <a:defRPr/>
            </a:pPr>
            <a:fld id="{41518264-4848-46B9-B966-25BD7E28CF39}"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784F43F-613A-425B-99DD-13FFB93D0A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2B92DC0-04BB-40A7-B194-086968AE3D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EyeMed is the new provider starting 9-1-2023.</a:t>
            </a:r>
          </a:p>
        </p:txBody>
      </p:sp>
      <p:sp>
        <p:nvSpPr>
          <p:cNvPr id="51204" name="Slide Number Placeholder 3">
            <a:extLst>
              <a:ext uri="{FF2B5EF4-FFF2-40B4-BE49-F238E27FC236}">
                <a16:creationId xmlns:a16="http://schemas.microsoft.com/office/drawing/2014/main" id="{34E4BCA4-2D9B-498A-AA54-0BCC330BDB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60307411-B6E1-4CE2-AFF5-043E9794AEFA}" type="slidenum">
              <a:rPr lang="en-US" altLang="en-US" smtClean="0">
                <a:latin typeface="Calibri" panose="020F0502020204030204" pitchFamily="34" charset="0"/>
              </a:rPr>
              <a:pPr fontAlgn="base">
                <a:spcBef>
                  <a:spcPct val="0"/>
                </a:spcBef>
                <a:spcAft>
                  <a:spcPct val="0"/>
                </a:spcAft>
              </a:pPr>
              <a:t>21</a:t>
            </a:fld>
            <a:endParaRPr lang="en-US" altLang="en-US"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Open Sans"/>
                <a:ea typeface="+mn-ea"/>
                <a:cs typeface="Calibri" panose="020F0502020204030204" pitchFamily="34" charset="0"/>
              </a:rPr>
              <a:t>Evidence</a:t>
            </a:r>
            <a:r>
              <a:rPr lang="en-US" b="1" dirty="0"/>
              <a:t> </a:t>
            </a:r>
            <a:r>
              <a:rPr lang="en-US" b="1" dirty="0">
                <a:latin typeface="Open Sans"/>
                <a:ea typeface="+mn-ea"/>
                <a:cs typeface="Calibri" panose="020F0502020204030204" pitchFamily="34" charset="0"/>
              </a:rPr>
              <a:t>of Insurability (EOI) </a:t>
            </a:r>
            <a:endParaRPr lang="en-US" sz="1300" dirty="0">
              <a:latin typeface="Open Sans"/>
            </a:endParaRPr>
          </a:p>
          <a:p>
            <a:endParaRPr lang="en-US" sz="1300" dirty="0">
              <a:latin typeface="Open Sans"/>
            </a:endParaRPr>
          </a:p>
          <a:p>
            <a:r>
              <a:rPr lang="en-US" sz="1200" dirty="0">
                <a:latin typeface="Open Sans"/>
              </a:rPr>
              <a:t>Some benefit elections such as, </a:t>
            </a:r>
            <a:r>
              <a:rPr lang="en-US" sz="1200" dirty="0">
                <a:solidFill>
                  <a:srgbClr val="00853E"/>
                </a:solidFill>
                <a:latin typeface="Open Sans"/>
              </a:rPr>
              <a:t>life insurance</a:t>
            </a:r>
            <a:r>
              <a:rPr lang="en-US" sz="1200" dirty="0">
                <a:latin typeface="Open Sans"/>
              </a:rPr>
              <a:t> or </a:t>
            </a:r>
            <a:r>
              <a:rPr lang="en-US" sz="1200" dirty="0">
                <a:solidFill>
                  <a:srgbClr val="00853E"/>
                </a:solidFill>
                <a:latin typeface="Open Sans"/>
              </a:rPr>
              <a:t>disability insurance</a:t>
            </a:r>
            <a:r>
              <a:rPr lang="en-US" sz="1200" dirty="0">
                <a:latin typeface="Open Sans"/>
              </a:rPr>
              <a:t>, require proof of good health.</a:t>
            </a:r>
          </a:p>
          <a:p>
            <a:endParaRPr lang="en-US" sz="1200" dirty="0">
              <a:latin typeface="Open Sans"/>
            </a:endParaRPr>
          </a:p>
          <a:p>
            <a:pPr marL="362480" indent="-362480">
              <a:buClr>
                <a:srgbClr val="00853E"/>
              </a:buClr>
              <a:buFont typeface="Arial" panose="020B0604020202020204" pitchFamily="34" charset="0"/>
              <a:buChar char="•"/>
            </a:pPr>
            <a:r>
              <a:rPr lang="en-US" sz="1200" dirty="0">
                <a:latin typeface="Open Sans"/>
              </a:rPr>
              <a:t>An EOI is an application process in which you provide information on the condition of your health or your dependent's health in order to be considered for certain types of insurance coverage.</a:t>
            </a:r>
          </a:p>
          <a:p>
            <a:pPr>
              <a:buClr>
                <a:srgbClr val="00853E"/>
              </a:buClr>
            </a:pPr>
            <a:endParaRPr lang="en-US" sz="1200" dirty="0">
              <a:latin typeface="Open Sans"/>
            </a:endParaRPr>
          </a:p>
          <a:p>
            <a:pPr marL="362480" indent="-362480">
              <a:buClr>
                <a:srgbClr val="00853E"/>
              </a:buClr>
              <a:buFont typeface="Arial" panose="020B0604020202020204" pitchFamily="34" charset="0"/>
              <a:buChar char="•"/>
            </a:pPr>
            <a:r>
              <a:rPr lang="en-US" sz="1200" b="1" dirty="0">
                <a:solidFill>
                  <a:srgbClr val="00853E"/>
                </a:solidFill>
                <a:latin typeface="Open Sans"/>
              </a:rPr>
              <a:t>You will be required to initiate the EOI process</a:t>
            </a:r>
            <a:r>
              <a:rPr lang="en-US" sz="1200" dirty="0">
                <a:latin typeface="Open Sans"/>
              </a:rPr>
              <a:t> by requesting the EOI to be sent electronically to the email on file with ERS.</a:t>
            </a:r>
          </a:p>
          <a:p>
            <a:pPr>
              <a:buClr>
                <a:srgbClr val="00853E"/>
              </a:buClr>
            </a:pPr>
            <a:endParaRPr lang="en-US" sz="1200" dirty="0">
              <a:latin typeface="Open Sans"/>
            </a:endParaRPr>
          </a:p>
          <a:p>
            <a:pPr marL="664546" lvl="1" indent="-181240" defTabSz="966612">
              <a:buClr>
                <a:srgbClr val="00853E"/>
              </a:buClr>
              <a:buFont typeface="Arial" panose="020B0604020202020204" pitchFamily="34" charset="0"/>
              <a:buChar char="•"/>
              <a:defRPr/>
            </a:pPr>
            <a:r>
              <a:rPr lang="en-US" sz="1200" dirty="0">
                <a:latin typeface="Open Sans"/>
              </a:rPr>
              <a:t>Once received, the carrier will determine whether or not you’re eligible for the coverage and ERS will update your benefits accordingly.</a:t>
            </a:r>
          </a:p>
          <a:p>
            <a:pPr>
              <a:buClr>
                <a:srgbClr val="00853E"/>
              </a:buClr>
            </a:pPr>
            <a:endParaRPr lang="en-US" sz="1200" dirty="0">
              <a:latin typeface="Open Sans"/>
            </a:endParaRPr>
          </a:p>
          <a:p>
            <a:pPr marL="362480" indent="-362480">
              <a:buClr>
                <a:srgbClr val="00853E"/>
              </a:buClr>
              <a:buFont typeface="Arial" panose="020B0604020202020204" pitchFamily="34" charset="0"/>
              <a:buChar char="•"/>
            </a:pPr>
            <a:r>
              <a:rPr lang="en-US" sz="1200" dirty="0">
                <a:latin typeface="Open Sans"/>
              </a:rPr>
              <a:t>If your coverage is denied, your previously elected coverage level will remain in effect.</a:t>
            </a:r>
          </a:p>
          <a:p>
            <a:pPr marL="362480" indent="-362480">
              <a:buClr>
                <a:srgbClr val="00853E"/>
              </a:buClr>
              <a:buFont typeface="Arial" panose="020B0604020202020204" pitchFamily="34" charset="0"/>
              <a:buChar char="•"/>
            </a:pPr>
            <a:endParaRPr lang="en-US" sz="1300" dirty="0">
              <a:latin typeface="Open Sans"/>
            </a:endParaRPr>
          </a:p>
          <a:p>
            <a:endParaRPr lang="en-US" dirty="0"/>
          </a:p>
        </p:txBody>
      </p:sp>
      <p:sp>
        <p:nvSpPr>
          <p:cNvPr id="4" name="Slide Number Placeholder 3"/>
          <p:cNvSpPr>
            <a:spLocks noGrp="1"/>
          </p:cNvSpPr>
          <p:nvPr>
            <p:ph type="sldNum" sz="quarter" idx="5"/>
          </p:nvPr>
        </p:nvSpPr>
        <p:spPr/>
        <p:txBody>
          <a:bodyPr/>
          <a:lstStyle/>
          <a:p>
            <a:fld id="{FA633F0A-91DE-4B55-B7B3-CB690401126D}" type="slidenum">
              <a:rPr lang="en-US" smtClean="0"/>
              <a:t>22</a:t>
            </a:fld>
            <a:endParaRPr lang="en-US" dirty="0"/>
          </a:p>
        </p:txBody>
      </p:sp>
    </p:spTree>
    <p:extLst>
      <p:ext uri="{BB962C8B-B14F-4D97-AF65-F5344CB8AC3E}">
        <p14:creationId xmlns:p14="http://schemas.microsoft.com/office/powerpoint/2010/main" val="2988376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8C8FD4EA-BC66-49F6-B4AB-D74FA078C4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BC7DBAEB-C5E7-40B5-AD0B-825B2960F0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Bell MT" panose="02020503060305020303" pitchFamily="18" charset="0"/>
              </a:rPr>
              <a:t>As a new hire, you will be automatically approved for 1 or 2 times your annual salary when electing coverage. </a:t>
            </a:r>
          </a:p>
          <a:p>
            <a:pPr marL="171450" indent="-171450" eaLnBrk="1" hangingPunct="1">
              <a:spcBef>
                <a:spcPct val="0"/>
              </a:spcBef>
              <a:buFont typeface="Arial" panose="020B0604020202020204" pitchFamily="34" charset="0"/>
              <a:buChar char="•"/>
            </a:pPr>
            <a:r>
              <a:rPr lang="en-US" altLang="en-US" dirty="0">
                <a:latin typeface="Bell MT" panose="02020503060305020303" pitchFamily="18" charset="0"/>
              </a:rPr>
              <a:t>If you choose to waive your coverage as a new hire and decided to elect life insurance during Annual Summer Enrollment, you will be required to complete an EOI.</a:t>
            </a:r>
          </a:p>
          <a:p>
            <a:pPr marL="171450" indent="-171450" eaLnBrk="1" hangingPunct="1">
              <a:spcBef>
                <a:spcPct val="0"/>
              </a:spcBef>
              <a:buFont typeface="Arial" panose="020B0604020202020204" pitchFamily="34" charset="0"/>
              <a:buChar char="•"/>
            </a:pPr>
            <a:endParaRPr lang="en-US" altLang="en-US" u="sng" dirty="0">
              <a:latin typeface="Bell MT" panose="02020503060305020303" pitchFamily="18" charset="0"/>
              <a:hlinkClick r:id="rId3">
                <a:extLst>
                  <a:ext uri="{A12FA001-AC4F-418D-AE19-62706E023703}">
                    <ahyp:hlinkClr xmlns:ahyp="http://schemas.microsoft.com/office/drawing/2018/hyperlinkcolor" val="tx"/>
                  </a:ext>
                </a:extLst>
              </a:hlinkClick>
            </a:endParaRPr>
          </a:p>
          <a:p>
            <a:pPr marL="0" indent="0" eaLnBrk="1" hangingPunct="1">
              <a:spcBef>
                <a:spcPct val="0"/>
              </a:spcBef>
              <a:buFont typeface="Arial" panose="020B0604020202020204" pitchFamily="34" charset="0"/>
              <a:buNone/>
            </a:pPr>
            <a:r>
              <a:rPr lang="en-US" altLang="en-US" sz="1200" kern="1200" dirty="0">
                <a:solidFill>
                  <a:schemeClr val="tx1"/>
                </a:solidFill>
                <a:latin typeface="Bell MT" panose="02020503060305020303" pitchFamily="18" charset="0"/>
                <a:ea typeface="+mn-ea"/>
                <a:cs typeface="+mn-cs"/>
                <a:hlinkClick r:id="rId3">
                  <a:extLst>
                    <a:ext uri="{A12FA001-AC4F-418D-AE19-62706E023703}">
                      <ahyp:hlinkClr xmlns:ahyp="http://schemas.microsoft.com/office/drawing/2018/hyperlinkcolor" val="tx"/>
                    </a:ext>
                  </a:extLst>
                </a:hlinkClick>
              </a:rPr>
              <a:t>When electing 3 or 4 times your salary, you will be required to complete an EOI. </a:t>
            </a:r>
          </a:p>
          <a:p>
            <a:pPr marL="0" indent="0" eaLnBrk="1" hangingPunct="1">
              <a:spcBef>
                <a:spcPct val="0"/>
              </a:spcBef>
              <a:buFont typeface="Arial" panose="020B0604020202020204" pitchFamily="34" charset="0"/>
              <a:buNone/>
            </a:pPr>
            <a:r>
              <a:rPr lang="en-US" altLang="en-US" sz="1200" kern="1200" dirty="0">
                <a:solidFill>
                  <a:schemeClr val="tx1"/>
                </a:solidFill>
                <a:latin typeface="Bell MT" panose="02020503060305020303" pitchFamily="18" charset="0"/>
                <a:ea typeface="+mn-ea"/>
                <a:cs typeface="+mn-cs"/>
                <a:hlinkClick r:id="rId3">
                  <a:extLst>
                    <a:ext uri="{A12FA001-AC4F-418D-AE19-62706E023703}">
                      <ahyp:hlinkClr xmlns:ahyp="http://schemas.microsoft.com/office/drawing/2018/hyperlinkcolor" val="tx"/>
                    </a:ext>
                  </a:extLst>
                </a:hlinkClick>
              </a:rPr>
              <a:t>Once the coverage is elected and you have initiated your EOI (through the ERS portal), you will need to return to your Optional Life row and reselect at least 2x annual salary. In the event your EOI is DENIED you will still have at least 2x optional life insurance coverage. </a:t>
            </a:r>
          </a:p>
          <a:p>
            <a:pPr eaLnBrk="1" hangingPunct="1">
              <a:spcBef>
                <a:spcPct val="0"/>
              </a:spcBef>
            </a:pPr>
            <a:endParaRPr lang="en-US" altLang="en-US" dirty="0"/>
          </a:p>
          <a:p>
            <a:pPr eaLnBrk="1" hangingPunct="1">
              <a:spcBef>
                <a:spcPct val="0"/>
              </a:spcBef>
            </a:pPr>
            <a:r>
              <a:rPr lang="en-US" altLang="en-US" dirty="0"/>
              <a:t>The premium is based on your salary and age. When you complete your enrollment, refer to the guide distributed by the Benefits dept or go online to your ERS account. </a:t>
            </a:r>
          </a:p>
        </p:txBody>
      </p:sp>
      <p:sp>
        <p:nvSpPr>
          <p:cNvPr id="53252" name="Slide Number Placeholder 3">
            <a:extLst>
              <a:ext uri="{FF2B5EF4-FFF2-40B4-BE49-F238E27FC236}">
                <a16:creationId xmlns:a16="http://schemas.microsoft.com/office/drawing/2014/main" id="{E49F467C-9585-4443-BC31-20588DABFB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F31E67C3-E478-4960-9E61-BFC9F38E4F96}" type="slidenum">
              <a:rPr lang="en-US" altLang="en-US" smtClean="0">
                <a:latin typeface="Calibri" panose="020F0502020204030204" pitchFamily="34" charset="0"/>
              </a:rPr>
              <a:pPr fontAlgn="base">
                <a:spcBef>
                  <a:spcPct val="0"/>
                </a:spcBef>
                <a:spcAft>
                  <a:spcPct val="0"/>
                </a:spcAft>
              </a:pPr>
              <a:t>23</a:t>
            </a:fld>
            <a:endParaRPr lang="en-US" altLang="en-US"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9B63310-5027-4634-975B-8481CDA69A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470D9810-B540-4DC4-80C3-7973DE648E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Voluntary Accidental Death and Dismemberment coverage can provide additional financial support when there is an accidental injury or death.</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You can choose insurance increments of $5,000, starting at $10,000 up to $200,000.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As a new hire you will be automatically approved for AD&amp;D coverage and will not need to complete an EOI.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Rates: You only - $0.02 per $1,000 of coverage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           You + Family - $0.04 per $1,000 of coverage</a:t>
            </a:r>
          </a:p>
          <a:p>
            <a:pPr eaLnBrk="1" hangingPunct="1">
              <a:spcBef>
                <a:spcPct val="0"/>
              </a:spcBef>
            </a:pPr>
            <a:endParaRPr lang="en-US" altLang="en-US" dirty="0"/>
          </a:p>
          <a:p>
            <a:pPr eaLnBrk="1" hangingPunct="1">
              <a:spcBef>
                <a:spcPct val="0"/>
              </a:spcBef>
            </a:pPr>
            <a:r>
              <a:rPr lang="en-US" altLang="en-US" dirty="0"/>
              <a:t>Securian is the insurer of the Basic Life, Optional Life and AD&amp;D benefits. </a:t>
            </a:r>
          </a:p>
          <a:p>
            <a:pPr eaLnBrk="1" hangingPunct="1">
              <a:spcBef>
                <a:spcPct val="0"/>
              </a:spcBef>
            </a:pPr>
            <a:endParaRPr lang="en-US" altLang="en-US" dirty="0"/>
          </a:p>
        </p:txBody>
      </p:sp>
      <p:sp>
        <p:nvSpPr>
          <p:cNvPr id="57348" name="Slide Number Placeholder 3">
            <a:extLst>
              <a:ext uri="{FF2B5EF4-FFF2-40B4-BE49-F238E27FC236}">
                <a16:creationId xmlns:a16="http://schemas.microsoft.com/office/drawing/2014/main" id="{0001AE9D-C7AE-43B5-93F2-D4CA575AD9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4D548221-AD42-45F4-BB40-ED3F6930E2AC}" type="slidenum">
              <a:rPr lang="en-US" altLang="en-US" smtClean="0">
                <a:latin typeface="Calibri" panose="020F0502020204030204" pitchFamily="34" charset="0"/>
              </a:rPr>
              <a:pPr fontAlgn="base">
                <a:spcBef>
                  <a:spcPct val="0"/>
                </a:spcBef>
                <a:spcAft>
                  <a:spcPct val="0"/>
                </a:spcAft>
              </a:pPr>
              <a:t>24</a:t>
            </a:fld>
            <a:endParaRPr lang="en-US" altLang="en-US"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1020FF3-8897-455D-90DC-F15A167B37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99B3522A-2921-4D75-ADA8-7995A48FE5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Notes:</a:t>
            </a:r>
          </a:p>
          <a:p>
            <a:r>
              <a:rPr lang="en-US" sz="1200" b="0" i="0" kern="1200" dirty="0">
                <a:solidFill>
                  <a:schemeClr val="tx1"/>
                </a:solidFill>
                <a:effectLst/>
                <a:latin typeface="+mn-lt"/>
                <a:ea typeface="+mn-ea"/>
                <a:cs typeface="+mn-cs"/>
              </a:rPr>
              <a:t>Your monthly payments are less if you get benefit payments from other sources:</a:t>
            </a:r>
          </a:p>
          <a:p>
            <a:r>
              <a:rPr lang="en-US" sz="1200" b="0" i="0" kern="1200" dirty="0">
                <a:solidFill>
                  <a:schemeClr val="tx1"/>
                </a:solidFill>
                <a:effectLst/>
                <a:latin typeface="+mn-lt"/>
                <a:ea typeface="+mn-ea"/>
                <a:cs typeface="+mn-cs"/>
              </a:rPr>
              <a:t>Social Security disability payments (applies to long-term disability only),</a:t>
            </a:r>
          </a:p>
          <a:p>
            <a:r>
              <a:rPr lang="en-US" sz="1200" b="0" i="0" kern="1200" dirty="0">
                <a:solidFill>
                  <a:schemeClr val="tx1"/>
                </a:solidFill>
                <a:effectLst/>
                <a:latin typeface="+mn-lt"/>
                <a:ea typeface="+mn-ea"/>
                <a:cs typeface="+mn-cs"/>
              </a:rPr>
              <a:t>Workers’ Compensation,</a:t>
            </a:r>
          </a:p>
          <a:p>
            <a:r>
              <a:rPr lang="en-US" sz="1200" b="0" i="0" kern="1200" dirty="0">
                <a:solidFill>
                  <a:schemeClr val="tx1"/>
                </a:solidFill>
                <a:effectLst/>
                <a:latin typeface="+mn-lt"/>
                <a:ea typeface="+mn-ea"/>
                <a:cs typeface="+mn-cs"/>
              </a:rPr>
              <a:t>Employees Retirement System of Texas (ERS) disability retirement benefits,</a:t>
            </a:r>
          </a:p>
          <a:p>
            <a:r>
              <a:rPr lang="en-US" sz="1200" b="0" i="0" kern="1200" dirty="0">
                <a:solidFill>
                  <a:schemeClr val="tx1"/>
                </a:solidFill>
                <a:effectLst/>
                <a:latin typeface="+mn-lt"/>
                <a:ea typeface="+mn-ea"/>
                <a:cs typeface="+mn-cs"/>
              </a:rPr>
              <a:t>Teacher Retirement System (TRS) of Texas disability retirement benefits, or</a:t>
            </a:r>
          </a:p>
          <a:p>
            <a:r>
              <a:rPr lang="en-US" sz="1200" b="0" i="0" kern="1200" dirty="0">
                <a:solidFill>
                  <a:schemeClr val="tx1"/>
                </a:solidFill>
                <a:effectLst/>
                <a:latin typeface="+mn-lt"/>
                <a:ea typeface="+mn-ea"/>
                <a:cs typeface="+mn-cs"/>
              </a:rPr>
              <a:t>other disability payments, including Short-term disability payments made by TIPP, if paid concurrently.</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Premiums are based on your monthly income.</a:t>
            </a:r>
          </a:p>
          <a:p>
            <a:endParaRPr lang="en-US" altLang="en-US" dirty="0"/>
          </a:p>
        </p:txBody>
      </p:sp>
      <p:sp>
        <p:nvSpPr>
          <p:cNvPr id="4" name="Slide Number Placeholder 3">
            <a:extLst>
              <a:ext uri="{FF2B5EF4-FFF2-40B4-BE49-F238E27FC236}">
                <a16:creationId xmlns:a16="http://schemas.microsoft.com/office/drawing/2014/main" id="{21CE4ADF-2A18-4D93-A4F6-729B4A660A3E}"/>
              </a:ext>
            </a:extLst>
          </p:cNvPr>
          <p:cNvSpPr>
            <a:spLocks noGrp="1"/>
          </p:cNvSpPr>
          <p:nvPr>
            <p:ph type="sldNum" sz="quarter" idx="5"/>
          </p:nvPr>
        </p:nvSpPr>
        <p:spPr/>
        <p:txBody>
          <a:bodyPr/>
          <a:lstStyle/>
          <a:p>
            <a:pPr>
              <a:defRPr/>
            </a:pPr>
            <a:fld id="{60F01EB8-DD03-41AD-9F6A-3A99BBD9229D}"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CC234D5-F743-40E9-AB43-53266EA0FF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0C75565B-47D5-4B3A-B585-C0A095374B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a:extLst>
              <a:ext uri="{FF2B5EF4-FFF2-40B4-BE49-F238E27FC236}">
                <a16:creationId xmlns:a16="http://schemas.microsoft.com/office/drawing/2014/main" id="{112A7D31-41A9-41C4-AE1F-A7A306BC22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241BF05D-06A2-4641-86D1-ED5098585283}" type="slidenum">
              <a:rPr lang="en-US" altLang="en-US" smtClean="0">
                <a:latin typeface="Calibri" panose="020F0502020204030204" pitchFamily="34" charset="0"/>
              </a:rPr>
              <a:pPr fontAlgn="base">
                <a:spcBef>
                  <a:spcPct val="0"/>
                </a:spcBef>
                <a:spcAft>
                  <a:spcPct val="0"/>
                </a:spcAft>
              </a:pPr>
              <a:t>26</a:t>
            </a:fld>
            <a:endParaRPr lang="en-US" altLang="en-US" dirty="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Optional Retirement Program (ORP) </a:t>
            </a:r>
            <a:r>
              <a:rPr lang="en-US" sz="1200" b="0" i="0" kern="1200" dirty="0">
                <a:solidFill>
                  <a:schemeClr val="tx1"/>
                </a:solidFill>
                <a:effectLst/>
                <a:latin typeface="+mn-lt"/>
                <a:ea typeface="+mn-ea"/>
                <a:cs typeface="+mn-cs"/>
              </a:rPr>
              <a:t>to benefit-eligible employees in particular types of positions (such as faculty, certain administrative/executive positions, librarians, and athletic coaches, as examples). ORP eligibility is based on job code.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eligible for ORP participation, you will receive notification from HR Benefits at the point that you first become eligible. Election of ORP has a 90-day deadline from when first eligible and is an irrevocable decision.</a:t>
            </a:r>
          </a:p>
          <a:p>
            <a:endParaRPr lang="en-US" altLang="en-US" sz="1200" b="0" i="0" kern="1200" dirty="0">
              <a:solidFill>
                <a:schemeClr val="tx1"/>
              </a:solidFill>
              <a:effectLst/>
              <a:latin typeface="+mn-lt"/>
              <a:ea typeface="+mn-ea"/>
              <a:cs typeface="+mn-cs"/>
            </a:endParaRPr>
          </a:p>
          <a:p>
            <a:r>
              <a:rPr lang="en-US" altLang="en-US" dirty="0"/>
              <a:t>Fidelity is our lead record holder, and you have the option to choose from the four available vendors. AIG, Fidelity, TIAA and Voya. These vendors have account managers which are also available to you for extra financial guidance. </a:t>
            </a:r>
          </a:p>
          <a:p>
            <a:endParaRPr lang="en-US" dirty="0"/>
          </a:p>
        </p:txBody>
      </p:sp>
      <p:sp>
        <p:nvSpPr>
          <p:cNvPr id="4" name="Slide Number Placeholder 3"/>
          <p:cNvSpPr>
            <a:spLocks noGrp="1"/>
          </p:cNvSpPr>
          <p:nvPr>
            <p:ph type="sldNum" sz="quarter" idx="5"/>
          </p:nvPr>
        </p:nvSpPr>
        <p:spPr/>
        <p:txBody>
          <a:bodyPr/>
          <a:lstStyle/>
          <a:p>
            <a:fld id="{FA633F0A-91DE-4B55-B7B3-CB690401126D}" type="slidenum">
              <a:rPr lang="en-US" smtClean="0"/>
              <a:t>29</a:t>
            </a:fld>
            <a:endParaRPr lang="en-US" dirty="0"/>
          </a:p>
        </p:txBody>
      </p:sp>
    </p:spTree>
    <p:extLst>
      <p:ext uri="{BB962C8B-B14F-4D97-AF65-F5344CB8AC3E}">
        <p14:creationId xmlns:p14="http://schemas.microsoft.com/office/powerpoint/2010/main" val="2297507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D34A1325-F9CC-4F4E-A055-ED5BB0E8E5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4D00C07A-74DF-4241-ABBB-29B65A5C55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BB041903-0496-4470-B6FD-A558602DAD79}"/>
              </a:ext>
            </a:extLst>
          </p:cNvPr>
          <p:cNvSpPr>
            <a:spLocks noGrp="1"/>
          </p:cNvSpPr>
          <p:nvPr>
            <p:ph type="sldNum" sz="quarter" idx="5"/>
          </p:nvPr>
        </p:nvSpPr>
        <p:spPr/>
        <p:txBody>
          <a:bodyPr/>
          <a:lstStyle/>
          <a:p>
            <a:pPr>
              <a:defRPr/>
            </a:pPr>
            <a:fld id="{85C09692-B0DD-4802-91B1-CA148F47B1EE}" type="slidenum">
              <a:rPr lang="en-US" smtClean="0"/>
              <a:pPr>
                <a:defRPr/>
              </a:pPr>
              <a:t>30</a:t>
            </a:fld>
            <a:endParaRPr lang="en-US" dirty="0"/>
          </a:p>
        </p:txBody>
      </p:sp>
    </p:spTree>
    <p:extLst>
      <p:ext uri="{BB962C8B-B14F-4D97-AF65-F5344CB8AC3E}">
        <p14:creationId xmlns:p14="http://schemas.microsoft.com/office/powerpoint/2010/main" val="1239857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E1613AF6-2197-40D7-B884-6787881157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BF7C8353-239F-45E3-A471-8C68A7A31E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89E6F6F-2AED-47FE-8DB4-F959F52A363B}"/>
              </a:ext>
            </a:extLst>
          </p:cNvPr>
          <p:cNvSpPr>
            <a:spLocks noGrp="1"/>
          </p:cNvSpPr>
          <p:nvPr>
            <p:ph type="sldNum" sz="quarter" idx="5"/>
          </p:nvPr>
        </p:nvSpPr>
        <p:spPr/>
        <p:txBody>
          <a:bodyPr/>
          <a:lstStyle/>
          <a:p>
            <a:pPr>
              <a:defRPr/>
            </a:pPr>
            <a:fld id="{689D73B2-BE4D-4CCD-8245-73CECFBCCA54}" type="slidenum">
              <a:rPr lang="en-US" smtClean="0"/>
              <a:pPr>
                <a:defRPr/>
              </a:pPr>
              <a:t>31</a:t>
            </a:fld>
            <a:endParaRPr lang="en-US" dirty="0"/>
          </a:p>
        </p:txBody>
      </p:sp>
    </p:spTree>
    <p:extLst>
      <p:ext uri="{BB962C8B-B14F-4D97-AF65-F5344CB8AC3E}">
        <p14:creationId xmlns:p14="http://schemas.microsoft.com/office/powerpoint/2010/main" val="4125345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225C8535-73D1-4D29-BCD3-551EA38585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BB2DAFE7-E601-4BE4-BEDE-65ADD29FBE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E23E78FD-A15F-4BD8-A5AA-B58255AA99F0}"/>
              </a:ext>
            </a:extLst>
          </p:cNvPr>
          <p:cNvSpPr>
            <a:spLocks noGrp="1"/>
          </p:cNvSpPr>
          <p:nvPr>
            <p:ph type="sldNum" sz="quarter" idx="5"/>
          </p:nvPr>
        </p:nvSpPr>
        <p:spPr/>
        <p:txBody>
          <a:bodyPr/>
          <a:lstStyle/>
          <a:p>
            <a:pPr>
              <a:defRPr/>
            </a:pPr>
            <a:fld id="{5400CFBD-846E-4ED7-96F2-B2D3385EC48C}" type="slidenum">
              <a:rPr lang="en-US" smtClean="0"/>
              <a:pPr>
                <a:defRPr/>
              </a:pPr>
              <a:t>32</a:t>
            </a:fld>
            <a:endParaRPr lang="en-US" dirty="0"/>
          </a:p>
        </p:txBody>
      </p:sp>
    </p:spTree>
    <p:extLst>
      <p:ext uri="{BB962C8B-B14F-4D97-AF65-F5344CB8AC3E}">
        <p14:creationId xmlns:p14="http://schemas.microsoft.com/office/powerpoint/2010/main" val="1437294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0096D002-5B3B-4891-883F-B5214052F8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1C901DC9-BD88-47CC-839A-5A3C14B470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C39DA6AE-A3F7-41EF-ACBE-5350C2E3AF43}"/>
              </a:ext>
            </a:extLst>
          </p:cNvPr>
          <p:cNvSpPr>
            <a:spLocks noGrp="1"/>
          </p:cNvSpPr>
          <p:nvPr>
            <p:ph type="sldNum" sz="quarter" idx="5"/>
          </p:nvPr>
        </p:nvSpPr>
        <p:spPr/>
        <p:txBody>
          <a:bodyPr/>
          <a:lstStyle/>
          <a:p>
            <a:pPr>
              <a:defRPr/>
            </a:pPr>
            <a:fld id="{D4AD7494-C1AB-48BA-A13D-04093DADDAAF}"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70B592E-AADA-4844-BAB2-29D0230F3B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F033DC0B-1924-4173-B30F-A8188AE760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Optional Retirement Program (ORP) </a:t>
            </a:r>
            <a:r>
              <a:rPr lang="en-US" sz="1200" b="0" i="0" kern="1200" dirty="0">
                <a:solidFill>
                  <a:schemeClr val="tx1"/>
                </a:solidFill>
                <a:effectLst/>
                <a:latin typeface="+mn-lt"/>
                <a:ea typeface="+mn-ea"/>
                <a:cs typeface="+mn-cs"/>
              </a:rPr>
              <a:t>is available to benefit-eligible employees in particular types of positions (such as faculty, certain administrative/executive positions, librarians, and athletic coaches, etc.). ORP eligibility is based on job code.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 are eligible for ORP participation, you will receive notification from HR Benefits at the point that you first become eligible. Election of ORP has a 90-day deadline from when first eligible and is an irrevocable decision.</a:t>
            </a:r>
          </a:p>
          <a:p>
            <a:endParaRPr lang="en-US" altLang="en-US" sz="1200" b="0" i="0" kern="1200" dirty="0">
              <a:solidFill>
                <a:schemeClr val="tx1"/>
              </a:solidFill>
              <a:effectLst/>
              <a:latin typeface="+mn-lt"/>
              <a:ea typeface="+mn-ea"/>
              <a:cs typeface="+mn-cs"/>
            </a:endParaRPr>
          </a:p>
          <a:p>
            <a:r>
              <a:rPr lang="en-US" altLang="en-US" dirty="0"/>
              <a:t>Fidelity is our lead record keeper, and you have the option to choose from the four available vendors. AIG, Fidelity, TIAA and Voya. These vendors have account managers which are also available to you for extra financial guidance</a:t>
            </a:r>
          </a:p>
        </p:txBody>
      </p:sp>
      <p:sp>
        <p:nvSpPr>
          <p:cNvPr id="4" name="Slide Number Placeholder 3">
            <a:extLst>
              <a:ext uri="{FF2B5EF4-FFF2-40B4-BE49-F238E27FC236}">
                <a16:creationId xmlns:a16="http://schemas.microsoft.com/office/drawing/2014/main" id="{EF03348D-7C02-4126-8E89-9BECFFBD47F2}"/>
              </a:ext>
            </a:extLst>
          </p:cNvPr>
          <p:cNvSpPr>
            <a:spLocks noGrp="1"/>
          </p:cNvSpPr>
          <p:nvPr>
            <p:ph type="sldNum" sz="quarter" idx="5"/>
          </p:nvPr>
        </p:nvSpPr>
        <p:spPr/>
        <p:txBody>
          <a:bodyPr/>
          <a:lstStyle/>
          <a:p>
            <a:pPr>
              <a:defRPr/>
            </a:pPr>
            <a:fld id="{3BDF9400-312A-42EE-96F2-62DC236BDD4E}" type="slidenum">
              <a:rPr lang="en-US" smtClean="0"/>
              <a:pPr>
                <a:defRPr/>
              </a:pPr>
              <a:t>33</a:t>
            </a:fld>
            <a:endParaRPr lang="en-US" dirty="0"/>
          </a:p>
        </p:txBody>
      </p:sp>
    </p:spTree>
    <p:extLst>
      <p:ext uri="{BB962C8B-B14F-4D97-AF65-F5344CB8AC3E}">
        <p14:creationId xmlns:p14="http://schemas.microsoft.com/office/powerpoint/2010/main" val="2842925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33F0A-91DE-4B55-B7B3-CB690401126D}" type="slidenum">
              <a:rPr lang="en-US" smtClean="0"/>
              <a:t>34</a:t>
            </a:fld>
            <a:endParaRPr lang="en-US" dirty="0"/>
          </a:p>
        </p:txBody>
      </p:sp>
    </p:spTree>
    <p:extLst>
      <p:ext uri="{BB962C8B-B14F-4D97-AF65-F5344CB8AC3E}">
        <p14:creationId xmlns:p14="http://schemas.microsoft.com/office/powerpoint/2010/main" val="1822812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8E2751F7-3209-4BC2-BA16-A981D55664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E77A14F1-2E20-4A97-9810-535BE0B7A8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1E29C593-2B1C-46DA-AE4B-F42322956AFB}"/>
              </a:ext>
            </a:extLst>
          </p:cNvPr>
          <p:cNvSpPr>
            <a:spLocks noGrp="1"/>
          </p:cNvSpPr>
          <p:nvPr>
            <p:ph type="sldNum" sz="quarter" idx="5"/>
          </p:nvPr>
        </p:nvSpPr>
        <p:spPr/>
        <p:txBody>
          <a:bodyPr/>
          <a:lstStyle/>
          <a:p>
            <a:pPr>
              <a:defRPr/>
            </a:pPr>
            <a:fld id="{F76468B6-4EC0-4EFE-85F4-A7543B0E9C15}" type="slidenum">
              <a:rPr lang="en-US" smtClean="0"/>
              <a:pPr>
                <a:defRPr/>
              </a:pPr>
              <a:t>35</a:t>
            </a:fld>
            <a:endParaRPr lang="en-US" dirty="0"/>
          </a:p>
        </p:txBody>
      </p:sp>
    </p:spTree>
    <p:extLst>
      <p:ext uri="{BB962C8B-B14F-4D97-AF65-F5344CB8AC3E}">
        <p14:creationId xmlns:p14="http://schemas.microsoft.com/office/powerpoint/2010/main" val="3473331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F0401869-2732-4574-ADE4-38B7F09E20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14EEB7D5-89B9-4AF7-ADA9-86E362F573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6EA738C6-C377-4CE1-BF3F-584BD5B2E410}"/>
              </a:ext>
            </a:extLst>
          </p:cNvPr>
          <p:cNvSpPr>
            <a:spLocks noGrp="1"/>
          </p:cNvSpPr>
          <p:nvPr>
            <p:ph type="sldNum" sz="quarter" idx="5"/>
          </p:nvPr>
        </p:nvSpPr>
        <p:spPr/>
        <p:txBody>
          <a:bodyPr/>
          <a:lstStyle/>
          <a:p>
            <a:pPr>
              <a:defRPr/>
            </a:pPr>
            <a:fld id="{D54613E8-AD2F-465C-9F6C-B35C829385B3}" type="slidenum">
              <a:rPr lang="en-US" smtClean="0"/>
              <a:pPr>
                <a:defRPr/>
              </a:pPr>
              <a:t>36</a:t>
            </a:fld>
            <a:endParaRPr lang="en-US" dirty="0"/>
          </a:p>
        </p:txBody>
      </p:sp>
    </p:spTree>
    <p:extLst>
      <p:ext uri="{BB962C8B-B14F-4D97-AF65-F5344CB8AC3E}">
        <p14:creationId xmlns:p14="http://schemas.microsoft.com/office/powerpoint/2010/main" val="2920646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Contact a provider of your choice and you can schedule a virtual or in person meetings with them.</a:t>
            </a:r>
          </a:p>
          <a:p>
            <a:endParaRPr lang="en-US" dirty="0"/>
          </a:p>
          <a:p>
            <a:pPr marL="0" algn="ctr" rtl="0" eaLnBrk="1" fontAlgn="ctr" latinLnBrk="0" hangingPunct="1">
              <a:spcBef>
                <a:spcPts val="0"/>
              </a:spcBef>
              <a:spcAft>
                <a:spcPts val="0"/>
              </a:spcAft>
            </a:pPr>
            <a:endParaRPr lang="en-US" sz="2000" b="0" i="0" u="none" strike="noStrike" kern="1200" dirty="0">
              <a:solidFill>
                <a:srgbClr val="000000"/>
              </a:solidFill>
              <a:effectLst/>
              <a:latin typeface="Calibri" panose="020F0502020204030204" pitchFamily="34" charset="0"/>
            </a:endParaRPr>
          </a:p>
          <a:p>
            <a:pPr marL="0" algn="l" rtl="0" eaLnBrk="1" fontAlgn="ctr"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Fidelity: 1-800-343-0860</a:t>
            </a:r>
          </a:p>
          <a:p>
            <a:pPr marL="0" algn="l" rtl="0" eaLnBrk="1" fontAlgn="ctr" latinLnBrk="0" hangingPunct="1">
              <a:spcBef>
                <a:spcPts val="0"/>
              </a:spcBef>
              <a:spcAft>
                <a:spcPts val="0"/>
              </a:spcAft>
            </a:pPr>
            <a:endParaRPr lang="en-US" sz="20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TIAA: 1-800-842-2252</a:t>
            </a:r>
          </a:p>
          <a:p>
            <a:pPr marL="0" algn="l" rtl="0" eaLnBrk="1" fontAlgn="ctr" latinLnBrk="0" hangingPunct="1">
              <a:spcBef>
                <a:spcPts val="0"/>
              </a:spcBef>
              <a:spcAft>
                <a:spcPts val="0"/>
              </a:spcAft>
            </a:pPr>
            <a:endParaRPr lang="en-US" sz="20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AIG: 1-800-448-2542</a:t>
            </a:r>
          </a:p>
          <a:p>
            <a:pPr marL="0" algn="l" rtl="0" eaLnBrk="1" fontAlgn="ctr" latinLnBrk="0" hangingPunct="1">
              <a:spcBef>
                <a:spcPts val="0"/>
              </a:spcBef>
              <a:spcAft>
                <a:spcPts val="0"/>
              </a:spcAft>
            </a:pPr>
            <a:endParaRPr lang="en-US" sz="20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Voya: 1-972-643-6304</a:t>
            </a:r>
            <a:endParaRPr lang="en-US" sz="2000" b="0" i="0" u="none" strike="noStrike" dirty="0">
              <a:effectLst/>
              <a:latin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FA633F0A-91DE-4B55-B7B3-CB690401126D}" type="slidenum">
              <a:rPr lang="en-US" smtClean="0"/>
              <a:t>38</a:t>
            </a:fld>
            <a:endParaRPr lang="en-US" dirty="0"/>
          </a:p>
        </p:txBody>
      </p:sp>
    </p:spTree>
    <p:extLst>
      <p:ext uri="{BB962C8B-B14F-4D97-AF65-F5344CB8AC3E}">
        <p14:creationId xmlns:p14="http://schemas.microsoft.com/office/powerpoint/2010/main" val="960123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FBAFDF6-6483-4800-83E5-671755CAA6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547F05EA-5FDF-4119-8743-B6AC81F9A3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D4C5428B-794E-468F-A8C8-E81B6570C355}"/>
              </a:ext>
            </a:extLst>
          </p:cNvPr>
          <p:cNvSpPr>
            <a:spLocks noGrp="1"/>
          </p:cNvSpPr>
          <p:nvPr>
            <p:ph type="sldNum" sz="quarter" idx="5"/>
          </p:nvPr>
        </p:nvSpPr>
        <p:spPr/>
        <p:txBody>
          <a:bodyPr/>
          <a:lstStyle/>
          <a:p>
            <a:pPr>
              <a:defRPr/>
            </a:pPr>
            <a:fld id="{47E2F474-CFE2-4A66-8F7B-6F3CB79B8213}" type="slidenum">
              <a:rPr lang="en-US" smtClean="0"/>
              <a:pPr>
                <a:defRPr/>
              </a:pPr>
              <a:t>39</a:t>
            </a:fld>
            <a:endParaRPr lang="en-US" dirty="0"/>
          </a:p>
        </p:txBody>
      </p:sp>
    </p:spTree>
    <p:extLst>
      <p:ext uri="{BB962C8B-B14F-4D97-AF65-F5344CB8AC3E}">
        <p14:creationId xmlns:p14="http://schemas.microsoft.com/office/powerpoint/2010/main" val="3945015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48AEA1F9-B50B-4ED2-BC8A-7B0918B04F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B6D90230-BE46-4F58-9B7E-6698B72104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189FCD60-5EE3-4BCB-9E79-7C6753A5B420}"/>
              </a:ext>
            </a:extLst>
          </p:cNvPr>
          <p:cNvSpPr>
            <a:spLocks noGrp="1"/>
          </p:cNvSpPr>
          <p:nvPr>
            <p:ph type="sldNum" sz="quarter" idx="5"/>
          </p:nvPr>
        </p:nvSpPr>
        <p:spPr/>
        <p:txBody>
          <a:bodyPr/>
          <a:lstStyle/>
          <a:p>
            <a:pPr>
              <a:defRPr/>
            </a:pPr>
            <a:fld id="{7464AC79-4564-413E-B2B4-445BBEBB4C67}" type="slidenum">
              <a:rPr lang="en-US" smtClean="0"/>
              <a:pPr>
                <a:defRPr/>
              </a:pPr>
              <a:t>41</a:t>
            </a:fld>
            <a:endParaRPr lang="en-US" dirty="0"/>
          </a:p>
        </p:txBody>
      </p:sp>
    </p:spTree>
    <p:extLst>
      <p:ext uri="{BB962C8B-B14F-4D97-AF65-F5344CB8AC3E}">
        <p14:creationId xmlns:p14="http://schemas.microsoft.com/office/powerpoint/2010/main" val="31267302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BB8C375-1FFC-434E-8646-2AD4481A71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BD118E87-E5C6-41DD-8BBA-1AB9B5995B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839E450A-ABBC-4790-AB07-25E706CA2576}"/>
              </a:ext>
            </a:extLst>
          </p:cNvPr>
          <p:cNvSpPr>
            <a:spLocks noGrp="1"/>
          </p:cNvSpPr>
          <p:nvPr>
            <p:ph type="sldNum" sz="quarter" idx="5"/>
          </p:nvPr>
        </p:nvSpPr>
        <p:spPr/>
        <p:txBody>
          <a:bodyPr/>
          <a:lstStyle/>
          <a:p>
            <a:pPr>
              <a:defRPr/>
            </a:pPr>
            <a:fld id="{F870B206-A9F7-42E6-87C4-4B54E26DCDB0}" type="slidenum">
              <a:rPr lang="en-US" smtClean="0"/>
              <a:pPr>
                <a:defRPr/>
              </a:pPr>
              <a:t>42</a:t>
            </a:fld>
            <a:endParaRPr lang="en-US" dirty="0"/>
          </a:p>
        </p:txBody>
      </p:sp>
    </p:spTree>
    <p:extLst>
      <p:ext uri="{BB962C8B-B14F-4D97-AF65-F5344CB8AC3E}">
        <p14:creationId xmlns:p14="http://schemas.microsoft.com/office/powerpoint/2010/main" val="2559732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FBAFDF6-6483-4800-83E5-671755CAA6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547F05EA-5FDF-4119-8743-B6AC81F9A3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D4C5428B-794E-468F-A8C8-E81B6570C355}"/>
              </a:ext>
            </a:extLst>
          </p:cNvPr>
          <p:cNvSpPr>
            <a:spLocks noGrp="1"/>
          </p:cNvSpPr>
          <p:nvPr>
            <p:ph type="sldNum" sz="quarter" idx="5"/>
          </p:nvPr>
        </p:nvSpPr>
        <p:spPr/>
        <p:txBody>
          <a:bodyPr/>
          <a:lstStyle/>
          <a:p>
            <a:pPr>
              <a:defRPr/>
            </a:pPr>
            <a:fld id="{47E2F474-CFE2-4A66-8F7B-6F3CB79B8213}" type="slidenum">
              <a:rPr lang="en-US" smtClean="0"/>
              <a:pPr>
                <a:defRPr/>
              </a:pPr>
              <a:t>44</a:t>
            </a:fld>
            <a:endParaRPr lang="en-US" dirty="0"/>
          </a:p>
        </p:txBody>
      </p:sp>
    </p:spTree>
    <p:extLst>
      <p:ext uri="{BB962C8B-B14F-4D97-AF65-F5344CB8AC3E}">
        <p14:creationId xmlns:p14="http://schemas.microsoft.com/office/powerpoint/2010/main" val="385537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Open Sans"/>
              </a:rPr>
              <a:t>Through the EAP, employee also may seek problem-solving counseling services from a master-leave professional for up to 6 confidential sessions per person, per issue, per year at no cost for any issue affecting your qualify of life such as:</a:t>
            </a:r>
          </a:p>
          <a:p>
            <a:pPr eaLnBrk="1" hangingPunct="1">
              <a:spcBef>
                <a:spcPct val="0"/>
              </a:spcBef>
            </a:pPr>
            <a:endParaRPr lang="en-US" altLang="en-US" dirty="0">
              <a:latin typeface="Open Sans"/>
            </a:endParaRPr>
          </a:p>
          <a:p>
            <a:pPr marL="171450" indent="-171450" eaLnBrk="1" hangingPunct="1">
              <a:spcBef>
                <a:spcPct val="0"/>
              </a:spcBef>
              <a:buFont typeface="Arial" panose="020B0604020202020204" pitchFamily="34" charset="0"/>
              <a:buChar char="•"/>
            </a:pPr>
            <a:r>
              <a:rPr lang="en-US" altLang="en-US" dirty="0">
                <a:latin typeface="Open Sans"/>
              </a:rPr>
              <a:t>Martial difficulties</a:t>
            </a:r>
          </a:p>
          <a:p>
            <a:pPr marL="171450" indent="-171450" eaLnBrk="1" hangingPunct="1">
              <a:spcBef>
                <a:spcPct val="0"/>
              </a:spcBef>
              <a:buFont typeface="Arial" panose="020B0604020202020204" pitchFamily="34" charset="0"/>
              <a:buChar char="•"/>
            </a:pPr>
            <a:r>
              <a:rPr lang="en-US" altLang="en-US" dirty="0">
                <a:latin typeface="Open Sans"/>
              </a:rPr>
              <a:t>Family issues</a:t>
            </a:r>
          </a:p>
          <a:p>
            <a:pPr marL="171450" indent="-171450" eaLnBrk="1" hangingPunct="1">
              <a:spcBef>
                <a:spcPct val="0"/>
              </a:spcBef>
              <a:buFont typeface="Arial" panose="020B0604020202020204" pitchFamily="34" charset="0"/>
              <a:buChar char="•"/>
            </a:pPr>
            <a:r>
              <a:rPr lang="en-US" altLang="en-US" dirty="0">
                <a:latin typeface="Open Sans"/>
              </a:rPr>
              <a:t>Parenting or Grief Support</a:t>
            </a:r>
          </a:p>
          <a:p>
            <a:pPr marL="171450" indent="-171450" eaLnBrk="1" hangingPunct="1">
              <a:spcBef>
                <a:spcPct val="0"/>
              </a:spcBef>
              <a:buFont typeface="Arial" panose="020B0604020202020204" pitchFamily="34" charset="0"/>
              <a:buChar char="•"/>
            </a:pPr>
            <a:r>
              <a:rPr lang="en-US" altLang="en-US" dirty="0">
                <a:latin typeface="Open Sans"/>
              </a:rPr>
              <a:t>Personal concerns</a:t>
            </a:r>
          </a:p>
          <a:p>
            <a:pPr marL="171450" indent="-171450" eaLnBrk="1" hangingPunct="1">
              <a:spcBef>
                <a:spcPct val="0"/>
              </a:spcBef>
              <a:buFont typeface="Arial" panose="020B0604020202020204" pitchFamily="34" charset="0"/>
              <a:buChar char="•"/>
            </a:pPr>
            <a:r>
              <a:rPr lang="en-US" altLang="en-US" dirty="0">
                <a:latin typeface="Open Sans"/>
              </a:rPr>
              <a:t>Substance Abuse</a:t>
            </a:r>
          </a:p>
          <a:p>
            <a:pPr marL="171450" indent="-171450" eaLnBrk="1" hangingPunct="1">
              <a:spcBef>
                <a:spcPct val="0"/>
              </a:spcBef>
              <a:buFont typeface="Arial" panose="020B0604020202020204" pitchFamily="34" charset="0"/>
              <a:buChar char="•"/>
            </a:pPr>
            <a:r>
              <a:rPr lang="en-US" altLang="en-US" dirty="0">
                <a:latin typeface="Open Sans"/>
              </a:rPr>
              <a:t>Career Management </a:t>
            </a:r>
          </a:p>
          <a:p>
            <a:pPr marL="171450" indent="-171450" eaLnBrk="1" hangingPunct="1">
              <a:spcBef>
                <a:spcPct val="0"/>
              </a:spcBef>
              <a:buFont typeface="Arial" panose="020B0604020202020204" pitchFamily="34" charset="0"/>
              <a:buChar char="•"/>
            </a:pPr>
            <a:r>
              <a:rPr lang="en-US" altLang="en-US" dirty="0">
                <a:latin typeface="Open Sans"/>
              </a:rPr>
              <a:t>Conflict Issues</a:t>
            </a:r>
          </a:p>
          <a:p>
            <a:pPr marL="171450" indent="-171450" eaLnBrk="1" hangingPunct="1">
              <a:spcBef>
                <a:spcPct val="0"/>
              </a:spcBef>
              <a:buFont typeface="Arial" panose="020B0604020202020204" pitchFamily="34" charset="0"/>
              <a:buChar char="•"/>
            </a:pPr>
            <a:endParaRPr lang="en-US" altLang="en-US" dirty="0">
              <a:latin typeface="Open Sans"/>
            </a:endParaRPr>
          </a:p>
          <a:p>
            <a:pPr marL="171450" indent="-171450" eaLnBrk="1" hangingPunct="1">
              <a:spcBef>
                <a:spcPct val="0"/>
              </a:spcBef>
              <a:buFont typeface="Arial" panose="020B0604020202020204" pitchFamily="34" charset="0"/>
              <a:buChar char="•"/>
            </a:pPr>
            <a:r>
              <a:rPr lang="en-US" altLang="en-US" dirty="0">
                <a:latin typeface="Open Sans"/>
              </a:rPr>
              <a:t>Guidance consultants will assess need, identify optimal counseling solutions and support services</a:t>
            </a:r>
            <a:endParaRPr lang="en-US" dirty="0"/>
          </a:p>
        </p:txBody>
      </p:sp>
      <p:sp>
        <p:nvSpPr>
          <p:cNvPr id="4" name="Slide Number Placeholder 3"/>
          <p:cNvSpPr>
            <a:spLocks noGrp="1"/>
          </p:cNvSpPr>
          <p:nvPr>
            <p:ph type="sldNum" sz="quarter" idx="5"/>
          </p:nvPr>
        </p:nvSpPr>
        <p:spPr/>
        <p:txBody>
          <a:bodyPr/>
          <a:lstStyle/>
          <a:p>
            <a:fld id="{FA633F0A-91DE-4B55-B7B3-CB690401126D}" type="slidenum">
              <a:rPr lang="en-US" smtClean="0"/>
              <a:t>45</a:t>
            </a:fld>
            <a:endParaRPr lang="en-US" dirty="0"/>
          </a:p>
        </p:txBody>
      </p:sp>
    </p:spTree>
    <p:extLst>
      <p:ext uri="{BB962C8B-B14F-4D97-AF65-F5344CB8AC3E}">
        <p14:creationId xmlns:p14="http://schemas.microsoft.com/office/powerpoint/2010/main" val="232300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B85EE879-982B-46C2-9432-E1C990A246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E4C314C4-B6AD-455F-A365-224FF42ECD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ED7463F1-B72D-4A6E-8DE2-4F2E994BFF3C}"/>
              </a:ext>
            </a:extLst>
          </p:cNvPr>
          <p:cNvSpPr>
            <a:spLocks noGrp="1"/>
          </p:cNvSpPr>
          <p:nvPr>
            <p:ph type="sldNum" sz="quarter" idx="5"/>
          </p:nvPr>
        </p:nvSpPr>
        <p:spPr/>
        <p:txBody>
          <a:bodyPr/>
          <a:lstStyle/>
          <a:p>
            <a:pPr>
              <a:defRPr/>
            </a:pPr>
            <a:fld id="{98FAD29C-E810-489A-A0F9-1529E1EE246C}" type="slidenum">
              <a:rPr lang="en-US" smtClean="0"/>
              <a:pPr>
                <a:defRPr/>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FBAFDF6-6483-4800-83E5-671755CAA6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547F05EA-5FDF-4119-8743-B6AC81F9A3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D4C5428B-794E-468F-A8C8-E81B6570C355}"/>
              </a:ext>
            </a:extLst>
          </p:cNvPr>
          <p:cNvSpPr>
            <a:spLocks noGrp="1"/>
          </p:cNvSpPr>
          <p:nvPr>
            <p:ph type="sldNum" sz="quarter" idx="5"/>
          </p:nvPr>
        </p:nvSpPr>
        <p:spPr/>
        <p:txBody>
          <a:bodyPr/>
          <a:lstStyle/>
          <a:p>
            <a:pPr>
              <a:defRPr/>
            </a:pPr>
            <a:fld id="{47E2F474-CFE2-4A66-8F7B-6F3CB79B8213}" type="slidenum">
              <a:rPr lang="en-US" smtClean="0"/>
              <a:pPr>
                <a:defRPr/>
              </a:pPr>
              <a:t>47</a:t>
            </a:fld>
            <a:endParaRPr lang="en-US" dirty="0"/>
          </a:p>
        </p:txBody>
      </p:sp>
    </p:spTree>
    <p:extLst>
      <p:ext uri="{BB962C8B-B14F-4D97-AF65-F5344CB8AC3E}">
        <p14:creationId xmlns:p14="http://schemas.microsoft.com/office/powerpoint/2010/main" val="14921913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33F0A-91DE-4B55-B7B3-CB690401126D}" type="slidenum">
              <a:rPr lang="en-US" smtClean="0"/>
              <a:t>48</a:t>
            </a:fld>
            <a:endParaRPr lang="en-US" dirty="0"/>
          </a:p>
        </p:txBody>
      </p:sp>
    </p:spTree>
    <p:extLst>
      <p:ext uri="{BB962C8B-B14F-4D97-AF65-F5344CB8AC3E}">
        <p14:creationId xmlns:p14="http://schemas.microsoft.com/office/powerpoint/2010/main" val="1693531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29B2CFD7-8663-45E7-AD62-6DD59FFFC2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0B1BB726-1214-46DB-9527-1091652D48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DE4F5A82-A89D-4E54-B75B-E3A407812DF2}"/>
              </a:ext>
            </a:extLst>
          </p:cNvPr>
          <p:cNvSpPr>
            <a:spLocks noGrp="1"/>
          </p:cNvSpPr>
          <p:nvPr>
            <p:ph type="sldNum" sz="quarter" idx="5"/>
          </p:nvPr>
        </p:nvSpPr>
        <p:spPr/>
        <p:txBody>
          <a:bodyPr/>
          <a:lstStyle/>
          <a:p>
            <a:pPr>
              <a:defRPr/>
            </a:pPr>
            <a:fld id="{04BDB11C-8E4A-42C6-9702-180308740126}"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52C5EF89-820A-446E-95A5-47589C0B83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311D076-F176-42AE-B547-2FFA5D619CF1}"/>
              </a:ext>
            </a:extLst>
          </p:cNvPr>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r>
              <a:rPr lang="en-US" altLang="en-US" sz="2000" b="1" dirty="0">
                <a:latin typeface="Open Sans"/>
                <a:cs typeface="Calibri" panose="020F0502020204030204" pitchFamily="34" charset="0"/>
              </a:rPr>
              <a:t>Proof of Eligibility </a:t>
            </a:r>
            <a:endParaRPr lang="en-US" sz="2000" dirty="0">
              <a:latin typeface="Open Sans"/>
              <a:cs typeface="Calibri" panose="020F0502020204030204" pitchFamily="34" charset="0"/>
            </a:endParaRPr>
          </a:p>
          <a:p>
            <a:pPr eaLnBrk="1" fontAlgn="auto" hangingPunct="1">
              <a:spcBef>
                <a:spcPts val="0"/>
              </a:spcBef>
              <a:spcAft>
                <a:spcPts val="0"/>
              </a:spcAft>
              <a:buFont typeface="Arial" panose="020B0604020202020204" pitchFamily="34" charset="0"/>
              <a:buNone/>
              <a:defRPr/>
            </a:pPr>
            <a:endParaRPr lang="en-US" sz="2000" dirty="0">
              <a:latin typeface="Open Sans"/>
              <a:cs typeface="Calibri" panose="020F0502020204030204" pitchFamily="34" charset="0"/>
            </a:endParaRPr>
          </a:p>
          <a:p>
            <a:pPr eaLnBrk="1" fontAlgn="auto" hangingPunct="1">
              <a:spcBef>
                <a:spcPts val="0"/>
              </a:spcBef>
              <a:spcAft>
                <a:spcPts val="0"/>
              </a:spcAft>
              <a:buFont typeface="Arial" panose="020B0604020202020204" pitchFamily="34" charset="0"/>
              <a:buNone/>
              <a:defRPr/>
            </a:pPr>
            <a:r>
              <a:rPr lang="en-US" sz="2000" dirty="0">
                <a:latin typeface="Open Sans"/>
                <a:cs typeface="Calibri" panose="020F0502020204030204" pitchFamily="34" charset="0"/>
              </a:rPr>
              <a:t>If you’re enrolling your dependent(s) under the medical plan, </a:t>
            </a:r>
            <a:r>
              <a:rPr lang="en-US" sz="2000" dirty="0">
                <a:solidFill>
                  <a:srgbClr val="00853E"/>
                </a:solidFill>
                <a:latin typeface="Open Sans"/>
                <a:cs typeface="Calibri" panose="020F0502020204030204" pitchFamily="34" charset="0"/>
              </a:rPr>
              <a:t>you are required to provide proof of your dependent’s eligibility</a:t>
            </a:r>
            <a:r>
              <a:rPr lang="en-US" sz="2000" dirty="0">
                <a:latin typeface="Open Sans"/>
                <a:cs typeface="Calibri" panose="020F0502020204030204" pitchFamily="34" charset="0"/>
              </a:rPr>
              <a:t>.</a:t>
            </a:r>
          </a:p>
          <a:p>
            <a:pPr lvl="1" eaLnBrk="1" fontAlgn="auto" hangingPunct="1">
              <a:spcBef>
                <a:spcPts val="0"/>
              </a:spcBef>
              <a:spcAft>
                <a:spcPts val="0"/>
              </a:spcAft>
              <a:buFont typeface="Arial" panose="020B0604020202020204" pitchFamily="34" charset="0"/>
              <a:buNone/>
              <a:defRPr/>
            </a:pPr>
            <a:endParaRPr lang="en-US" sz="2000" dirty="0">
              <a:latin typeface="Open Sans"/>
              <a:cs typeface="Calibri" panose="020F0502020204030204" pitchFamily="34" charset="0"/>
            </a:endParaRPr>
          </a:p>
          <a:p>
            <a:pPr marL="800100" lvl="1" indent="-342900" eaLnBrk="1" fontAlgn="auto" hangingPunct="1">
              <a:spcBef>
                <a:spcPts val="0"/>
              </a:spcBef>
              <a:spcAft>
                <a:spcPts val="0"/>
              </a:spcAft>
              <a:buFont typeface="Arial" panose="020B0604020202020204" pitchFamily="34" charset="0"/>
              <a:buChar char="•"/>
              <a:defRPr/>
            </a:pPr>
            <a:r>
              <a:rPr lang="en-US" sz="2000" dirty="0">
                <a:latin typeface="Open Sans"/>
                <a:cs typeface="Calibri" panose="020F0502020204030204" pitchFamily="34" charset="0"/>
              </a:rPr>
              <a:t>Alight Verification Services is contracted by ERS to verify every dependent’s eligibility. </a:t>
            </a:r>
          </a:p>
          <a:p>
            <a:pPr marL="800100" lvl="1" indent="-342900">
              <a:buFont typeface="Arial" panose="020B0604020202020204" pitchFamily="34" charset="0"/>
              <a:buChar char="•"/>
              <a:defRPr/>
            </a:pPr>
            <a:r>
              <a:rPr lang="en-US" sz="2000" dirty="0">
                <a:latin typeface="Open Sans"/>
                <a:cs typeface="Calibri" panose="020F0502020204030204" pitchFamily="34" charset="0"/>
              </a:rPr>
              <a:t>Alight will mail a packet which will include the steps for the Dependent Eligibility requirements. </a:t>
            </a:r>
          </a:p>
          <a:p>
            <a:pPr marL="1257300" lvl="2" indent="-342900">
              <a:buFont typeface="Arial" panose="020B0604020202020204" pitchFamily="34" charset="0"/>
              <a:buChar char="•"/>
              <a:defRPr/>
            </a:pPr>
            <a:r>
              <a:rPr lang="en-US" sz="2000" dirty="0">
                <a:latin typeface="Open Sans"/>
                <a:cs typeface="Calibri" panose="020F0502020204030204" pitchFamily="34" charset="0"/>
              </a:rPr>
              <a:t>So keep an eye for an mail from ERS and Alight Verification Services. </a:t>
            </a:r>
          </a:p>
          <a:p>
            <a:pPr eaLnBrk="1" fontAlgn="auto" hangingPunct="1">
              <a:spcBef>
                <a:spcPts val="0"/>
              </a:spcBef>
              <a:spcAft>
                <a:spcPts val="0"/>
              </a:spcAft>
              <a:defRPr/>
            </a:pPr>
            <a:endParaRPr lang="en-US" dirty="0">
              <a:latin typeface="Open Sans"/>
              <a:cs typeface="Calibri" panose="020F0502020204030204" pitchFamily="34" charset="0"/>
            </a:endParaRPr>
          </a:p>
          <a:p>
            <a:pPr eaLnBrk="1" fontAlgn="auto" hangingPunct="1">
              <a:spcBef>
                <a:spcPts val="0"/>
              </a:spcBef>
              <a:spcAft>
                <a:spcPts val="0"/>
              </a:spcAft>
              <a:defRPr/>
            </a:pPr>
            <a:r>
              <a:rPr lang="en-US" dirty="0">
                <a:latin typeface="Open Sans"/>
                <a:cs typeface="Calibri" panose="020F0502020204030204" pitchFamily="34" charset="0"/>
              </a:rPr>
              <a:t>If any dependent is found to be </a:t>
            </a:r>
            <a:r>
              <a:rPr lang="en-US" b="1" i="1" dirty="0">
                <a:solidFill>
                  <a:srgbClr val="00853E"/>
                </a:solidFill>
                <a:latin typeface="Open Sans"/>
                <a:cs typeface="Calibri" panose="020F0502020204030204" pitchFamily="34" charset="0"/>
              </a:rPr>
              <a:t>ineligible</a:t>
            </a:r>
            <a:r>
              <a:rPr lang="en-US" dirty="0">
                <a:latin typeface="Open Sans"/>
                <a:cs typeface="Calibri" panose="020F0502020204030204" pitchFamily="34" charset="0"/>
              </a:rPr>
              <a:t>, ERS will remove him or her from the plan.</a:t>
            </a:r>
            <a:endParaRPr lang="en-US" kern="0" dirty="0">
              <a:latin typeface="Open Sans"/>
              <a:cs typeface="Calibri" panose="020F0502020204030204" pitchFamily="34" charset="0"/>
            </a:endParaRPr>
          </a:p>
          <a:p>
            <a:pPr marL="171450" indent="-171450">
              <a:buFont typeface="Arial" panose="020B0604020202020204" pitchFamily="34" charset="0"/>
              <a:buChar char="•"/>
              <a:defRPr/>
            </a:pPr>
            <a:r>
              <a:rPr lang="en-US" dirty="0"/>
              <a:t>This includes if you do not complete the verification process timely. Your dependents will be dropped from the plan when your benefits go into effect after completing your waiting period. </a:t>
            </a:r>
          </a:p>
          <a:p>
            <a:pPr>
              <a:defRPr/>
            </a:pPr>
            <a:endParaRPr lang="en-US" dirty="0"/>
          </a:p>
        </p:txBody>
      </p:sp>
      <p:sp>
        <p:nvSpPr>
          <p:cNvPr id="4" name="Slide Number Placeholder 3">
            <a:extLst>
              <a:ext uri="{FF2B5EF4-FFF2-40B4-BE49-F238E27FC236}">
                <a16:creationId xmlns:a16="http://schemas.microsoft.com/office/drawing/2014/main" id="{53EDAB6E-68F9-4895-8BEE-83DDB0E352FB}"/>
              </a:ext>
            </a:extLst>
          </p:cNvPr>
          <p:cNvSpPr>
            <a:spLocks noGrp="1"/>
          </p:cNvSpPr>
          <p:nvPr>
            <p:ph type="sldNum" sz="quarter" idx="5"/>
          </p:nvPr>
        </p:nvSpPr>
        <p:spPr/>
        <p:txBody>
          <a:bodyPr/>
          <a:lstStyle/>
          <a:p>
            <a:pPr>
              <a:defRPr/>
            </a:pPr>
            <a:fld id="{DF1AC542-9F7A-4C3F-B23F-5AD6D73FB421}"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64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D41F7C0-62F8-49AE-B03E-9C55CA15F0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CF9F878-1998-47FA-B0BF-5B879FBB27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lnSpc>
                <a:spcPct val="100000"/>
              </a:lnSpc>
              <a:spcBef>
                <a:spcPct val="0"/>
              </a:spcBef>
              <a:defRPr/>
            </a:pPr>
            <a:r>
              <a:rPr lang="en-US" altLang="en-US" b="1" u="sng" dirty="0">
                <a:latin typeface="Open Sans"/>
                <a:cs typeface="Calibri" panose="020F0502020204030204" pitchFamily="34" charset="0"/>
              </a:rPr>
              <a:t>Health Select of Texas</a:t>
            </a:r>
          </a:p>
          <a:p>
            <a:pPr marL="285750" indent="-285750" eaLnBrk="1" hangingPunct="1">
              <a:lnSpc>
                <a:spcPct val="100000"/>
              </a:lnSpc>
              <a:spcBef>
                <a:spcPct val="0"/>
              </a:spcBef>
              <a:defRPr/>
            </a:pPr>
            <a:endParaRPr lang="en-US" altLang="en-US" dirty="0">
              <a:latin typeface="Open Sans"/>
              <a:cs typeface="Calibri" panose="020F0502020204030204" pitchFamily="34" charset="0"/>
            </a:endParaRPr>
          </a:p>
          <a:p>
            <a:r>
              <a:rPr lang="en-US" dirty="0">
                <a:latin typeface="Open Sans"/>
              </a:rPr>
              <a:t>The HealthSelect of Texas plan is a Point-of-Service Plan. This means that you will have lower out-of-pocket costs for in-network care, such as copays for certain in-network service like a primary care visit or specialist visit.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Open Sans"/>
              </a:rPr>
              <a:t>However, referrals are required for most specialty care. For example, if you need to see a back specialist, you must meet with your primary care physician first and then they can refer you to go see a back specialist and refer you to get a MRI.</a:t>
            </a:r>
            <a:endParaRPr lang="en-US" altLang="en-US" sz="1200" dirty="0">
              <a:latin typeface="Open Sans"/>
              <a:cs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Open Sans"/>
                <a:cs typeface="Calibri" panose="020F0502020204030204" pitchFamily="34" charset="0"/>
              </a:rPr>
              <a:t>PCP referrals are required except for OB/GYN and Chiropractic services.</a:t>
            </a:r>
          </a:p>
          <a:p>
            <a:pPr marL="0" indent="0" eaLnBrk="1" hangingPunct="1">
              <a:lnSpc>
                <a:spcPct val="100000"/>
              </a:lnSpc>
              <a:spcBef>
                <a:spcPct val="0"/>
              </a:spcBef>
              <a:buFont typeface="Arial" panose="020B0604020202020204" pitchFamily="34" charset="0"/>
              <a:buNone/>
              <a:defRPr/>
            </a:pPr>
            <a:endParaRPr lang="en-US" altLang="en-US" sz="1200" dirty="0">
              <a:latin typeface="Open Sans"/>
              <a:cs typeface="+mn-cs"/>
            </a:endParaRPr>
          </a:p>
          <a:p>
            <a:pPr marL="0" indent="0" eaLnBrk="1" hangingPunct="1">
              <a:lnSpc>
                <a:spcPct val="100000"/>
              </a:lnSpc>
              <a:spcBef>
                <a:spcPct val="0"/>
              </a:spcBef>
              <a:buFont typeface="Arial" panose="020B0604020202020204" pitchFamily="34" charset="0"/>
              <a:buNone/>
              <a:defRPr/>
            </a:pPr>
            <a:r>
              <a:rPr lang="en-US" altLang="en-US" sz="1200" dirty="0">
                <a:latin typeface="Open Sans"/>
                <a:cs typeface="Calibri" panose="020F0502020204030204" pitchFamily="34" charset="0"/>
              </a:rPr>
              <a:t>When enrolled in this plan, you will receive a letter in the mail branded HealthSelect of Texas containing your Group ID and Member ID. You will need to take the following action:</a:t>
            </a:r>
          </a:p>
          <a:p>
            <a:pPr marL="742950" lvl="1" indent="-285750" eaLnBrk="1" hangingPunct="1">
              <a:lnSpc>
                <a:spcPct val="100000"/>
              </a:lnSpc>
              <a:spcBef>
                <a:spcPct val="0"/>
              </a:spcBef>
              <a:buFont typeface="Arial" panose="020B0604020202020204" pitchFamily="34" charset="0"/>
              <a:buChar char="•"/>
              <a:defRPr/>
            </a:pPr>
            <a:r>
              <a:rPr lang="en-US" altLang="en-US" sz="1200" dirty="0">
                <a:latin typeface="Open Sans"/>
                <a:cs typeface="Calibri" panose="020F0502020204030204" pitchFamily="34" charset="0"/>
              </a:rPr>
              <a:t>Create your online account once you receive your letter.</a:t>
            </a:r>
          </a:p>
          <a:p>
            <a:pPr marL="742950" lvl="1" indent="-285750" eaLnBrk="1" hangingPunct="1">
              <a:lnSpc>
                <a:spcPct val="100000"/>
              </a:lnSpc>
              <a:spcBef>
                <a:spcPct val="0"/>
              </a:spcBef>
              <a:buFont typeface="Arial" panose="020B0604020202020204" pitchFamily="34" charset="0"/>
              <a:buChar char="•"/>
              <a:defRPr/>
            </a:pPr>
            <a:r>
              <a:rPr lang="en-US" altLang="en-US" sz="1200" dirty="0">
                <a:latin typeface="Open Sans"/>
                <a:cs typeface="Calibri" panose="020F0502020204030204" pitchFamily="34" charset="0"/>
              </a:rPr>
              <a:t>Primary Care Physician (PCP) must be on file with Blue Cross Blue Shield (BCBS). </a:t>
            </a:r>
          </a:p>
          <a:p>
            <a:pPr marL="1200150" lvl="2" indent="-285750" eaLnBrk="1" hangingPunct="1">
              <a:lnSpc>
                <a:spcPct val="100000"/>
              </a:lnSpc>
              <a:spcBef>
                <a:spcPct val="0"/>
              </a:spcBef>
              <a:buFont typeface="Arial" panose="020B0604020202020204" pitchFamily="34" charset="0"/>
              <a:buChar char="•"/>
              <a:defRPr/>
            </a:pPr>
            <a:r>
              <a:rPr lang="en-US" altLang="en-US" sz="1200" dirty="0">
                <a:latin typeface="Open Sans"/>
                <a:cs typeface="Calibri" panose="020F0502020204030204" pitchFamily="34" charset="0"/>
              </a:rPr>
              <a:t>Once the PCP is assigned, BCBS will send you your insurance card. </a:t>
            </a:r>
          </a:p>
          <a:p>
            <a:pPr marL="1657350" lvl="3" indent="-285750" eaLnBrk="1" hangingPunct="1">
              <a:lnSpc>
                <a:spcPct val="100000"/>
              </a:lnSpc>
              <a:spcBef>
                <a:spcPct val="0"/>
              </a:spcBef>
              <a:buFont typeface="Arial" panose="020B0604020202020204" pitchFamily="34" charset="0"/>
              <a:buChar char="•"/>
              <a:defRPr/>
            </a:pPr>
            <a:r>
              <a:rPr lang="en-US" altLang="en-US" sz="1200" dirty="0">
                <a:latin typeface="Open Sans"/>
                <a:cs typeface="Calibri" panose="020F0502020204030204" pitchFamily="34" charset="0"/>
              </a:rPr>
              <a:t>YOU WILL NOT RECEIVE A CARD UNTIL YOU COMPLETE THIS STEP.</a:t>
            </a:r>
          </a:p>
          <a:p>
            <a:pPr marL="1200150" lvl="2" indent="-285750" eaLnBrk="1" hangingPunct="1">
              <a:lnSpc>
                <a:spcPct val="100000"/>
              </a:lnSpc>
              <a:spcBef>
                <a:spcPct val="0"/>
              </a:spcBef>
              <a:buFont typeface="Arial" panose="020B0604020202020204" pitchFamily="34" charset="0"/>
              <a:buChar char="•"/>
              <a:defRPr/>
            </a:pPr>
            <a:r>
              <a:rPr lang="en-US" altLang="en-US" sz="1200" u="sng" dirty="0">
                <a:latin typeface="Open Sans"/>
                <a:cs typeface="Calibri" panose="020F0502020204030204" pitchFamily="34" charset="0"/>
              </a:rPr>
              <a:t>If a PCP is not assigned within 60 of the coverage effective date, you will charged non-network benefits for any services rendered. </a:t>
            </a:r>
          </a:p>
          <a:p>
            <a:pPr marL="0" indent="0" eaLnBrk="1" hangingPunct="1">
              <a:lnSpc>
                <a:spcPct val="100000"/>
              </a:lnSpc>
              <a:spcBef>
                <a:spcPct val="0"/>
              </a:spcBef>
              <a:buFont typeface="Arial" panose="020B0604020202020204" pitchFamily="34" charset="0"/>
              <a:buNone/>
              <a:defRPr/>
            </a:pPr>
            <a:endParaRPr lang="en-US" altLang="en-US" sz="1200" dirty="0">
              <a:latin typeface="Open Sans"/>
              <a:cs typeface="Calibri" panose="020F0502020204030204" pitchFamily="34" charset="0"/>
            </a:endParaRPr>
          </a:p>
          <a:p>
            <a:pPr marL="0" indent="0" eaLnBrk="1" hangingPunct="1">
              <a:lnSpc>
                <a:spcPct val="100000"/>
              </a:lnSpc>
              <a:spcBef>
                <a:spcPct val="0"/>
              </a:spcBef>
              <a:buFont typeface="Arial" panose="020B0604020202020204" pitchFamily="34" charset="0"/>
              <a:buNone/>
              <a:defRPr/>
            </a:pPr>
            <a:r>
              <a:rPr lang="en-US" altLang="en-US" sz="1200" dirty="0">
                <a:latin typeface="Open Sans"/>
                <a:cs typeface="Calibri" panose="020F0502020204030204" pitchFamily="34" charset="0"/>
              </a:rPr>
              <a:t>The plan year starts over in January.</a:t>
            </a:r>
          </a:p>
          <a:p>
            <a:pPr marL="742950" lvl="1" indent="-285750" eaLnBrk="1" hangingPunct="1">
              <a:lnSpc>
                <a:spcPct val="100000"/>
              </a:lnSpc>
              <a:spcBef>
                <a:spcPct val="0"/>
              </a:spcBef>
              <a:buFont typeface="Arial" panose="020B0604020202020204" pitchFamily="34" charset="0"/>
              <a:buChar char="•"/>
              <a:defRPr/>
            </a:pPr>
            <a:r>
              <a:rPr lang="en-US" altLang="en-US" sz="1200" dirty="0">
                <a:latin typeface="Open Sans"/>
                <a:cs typeface="Calibri" panose="020F0502020204030204" pitchFamily="34" charset="0"/>
              </a:rPr>
              <a:t>Which means your deductibles, coinsurance, and out of pocket maximum resets. </a:t>
            </a:r>
          </a:p>
          <a:p>
            <a:pPr marL="0" indent="0" eaLnBrk="1" hangingPunct="1">
              <a:lnSpc>
                <a:spcPct val="100000"/>
              </a:lnSpc>
              <a:spcBef>
                <a:spcPct val="0"/>
              </a:spcBef>
              <a:buFont typeface="Arial" panose="020B0604020202020204" pitchFamily="34" charset="0"/>
              <a:buNone/>
              <a:defRPr/>
            </a:pPr>
            <a:endParaRPr lang="en-US" altLang="en-US" sz="1200" dirty="0">
              <a:latin typeface="Open Sans"/>
              <a:cs typeface="Calibri" panose="020F0502020204030204" pitchFamily="34" charset="0"/>
            </a:endParaRPr>
          </a:p>
          <a:p>
            <a:pPr marL="0" indent="0" eaLnBrk="1" hangingPunct="1">
              <a:lnSpc>
                <a:spcPct val="100000"/>
              </a:lnSpc>
              <a:spcBef>
                <a:spcPct val="0"/>
              </a:spcBef>
              <a:buFont typeface="Arial" panose="020B0604020202020204" pitchFamily="34" charset="0"/>
              <a:buNone/>
              <a:defRPr/>
            </a:pPr>
            <a:r>
              <a:rPr lang="en-US" altLang="en-US" sz="1200" dirty="0">
                <a:latin typeface="Open Sans"/>
                <a:cs typeface="Calibri" panose="020F0502020204030204" pitchFamily="34" charset="0"/>
              </a:rPr>
              <a:t>If you or your dependent resides out of state, use the BCBS network in that state.</a:t>
            </a:r>
          </a:p>
          <a:p>
            <a:endParaRPr lang="en-US" altLang="en-US" dirty="0"/>
          </a:p>
        </p:txBody>
      </p:sp>
      <p:sp>
        <p:nvSpPr>
          <p:cNvPr id="4" name="Slide Number Placeholder 3">
            <a:extLst>
              <a:ext uri="{FF2B5EF4-FFF2-40B4-BE49-F238E27FC236}">
                <a16:creationId xmlns:a16="http://schemas.microsoft.com/office/drawing/2014/main" id="{BF502041-FC5F-471D-A0A0-EEED63BFE46C}"/>
              </a:ext>
            </a:extLst>
          </p:cNvPr>
          <p:cNvSpPr>
            <a:spLocks noGrp="1"/>
          </p:cNvSpPr>
          <p:nvPr>
            <p:ph type="sldNum" sz="quarter" idx="5"/>
          </p:nvPr>
        </p:nvSpPr>
        <p:spPr/>
        <p:txBody>
          <a:bodyPr/>
          <a:lstStyle/>
          <a:p>
            <a:pPr>
              <a:defRPr/>
            </a:pPr>
            <a:fld id="{9339AF6A-4EED-4C3B-B8A2-59732F8AC00A}"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E28541D-E639-4A12-9816-55426308C9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993816A6-6E98-4C52-B37B-DF0DB87438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Open Sans"/>
              </a:rPr>
              <a:t>The Consumer Directed Health Select plan is a high deductible plan which means you are responsible for all of your health and RX expenses until the annual deductible is met. </a:t>
            </a:r>
          </a:p>
          <a:p>
            <a:r>
              <a:rPr lang="en-US" dirty="0">
                <a:latin typeface="Open Sans"/>
              </a:rPr>
              <a:t>After the deductible has been satisfied, the plan will begin to pay 80% of your claims until your out-of-pocket maximum is reached, then the plan will pay 100% of your claims until the end of the calendar year. </a:t>
            </a:r>
          </a:p>
          <a:p>
            <a:endParaRPr lang="en-US" dirty="0">
              <a:latin typeface="Open Sans"/>
            </a:endParaRPr>
          </a:p>
          <a:p>
            <a:r>
              <a:rPr lang="en-US" b="1" dirty="0">
                <a:latin typeface="Open Sans"/>
              </a:rPr>
              <a:t>A great advantage to this plan is that referrals are not required</a:t>
            </a:r>
            <a:r>
              <a:rPr lang="en-US" dirty="0">
                <a:latin typeface="Open Sans"/>
              </a:rPr>
              <a:t>, so if you need to see a back specialist, you can see the specialist without having to go through your PCP. </a:t>
            </a:r>
          </a:p>
          <a:p>
            <a:r>
              <a:rPr lang="en-US" i="1" u="sng" dirty="0">
                <a:latin typeface="Open Sans"/>
              </a:rPr>
              <a:t>Just remember, to stay in-network to save the most money. </a:t>
            </a:r>
          </a:p>
          <a:p>
            <a:endParaRPr lang="en-US" dirty="0">
              <a:latin typeface="Open Sans"/>
            </a:endParaRPr>
          </a:p>
          <a:p>
            <a:r>
              <a:rPr lang="en-US" b="1" dirty="0">
                <a:latin typeface="Open Sans"/>
              </a:rPr>
              <a:t>To be eligible to enroll in this plan, you must meet the IRS guidelines to participate in a HSA.</a:t>
            </a:r>
          </a:p>
          <a:p>
            <a:endParaRPr lang="en-US" dirty="0">
              <a:latin typeface="Open Sans"/>
            </a:endParaRPr>
          </a:p>
          <a:p>
            <a:pPr marL="0" indent="0" eaLnBrk="1" hangingPunct="1">
              <a:lnSpc>
                <a:spcPct val="100000"/>
              </a:lnSpc>
              <a:spcBef>
                <a:spcPct val="0"/>
              </a:spcBef>
              <a:buFont typeface="Arial" panose="020B0604020202020204" pitchFamily="34" charset="0"/>
              <a:buNone/>
              <a:defRPr/>
            </a:pPr>
            <a:r>
              <a:rPr lang="en-US" altLang="en-US" sz="1200" dirty="0">
                <a:latin typeface="Open Sans"/>
                <a:cs typeface="Calibri" panose="020F0502020204030204" pitchFamily="34" charset="0"/>
              </a:rPr>
              <a:t>The plan year starts over in January.</a:t>
            </a:r>
          </a:p>
          <a:p>
            <a:pPr marL="742950" lvl="1" indent="-285750" eaLnBrk="1" hangingPunct="1">
              <a:lnSpc>
                <a:spcPct val="100000"/>
              </a:lnSpc>
              <a:spcBef>
                <a:spcPct val="0"/>
              </a:spcBef>
              <a:buFont typeface="Arial" panose="020B0604020202020204" pitchFamily="34" charset="0"/>
              <a:buChar char="•"/>
              <a:defRPr/>
            </a:pPr>
            <a:r>
              <a:rPr lang="en-US" altLang="en-US" sz="1200" dirty="0">
                <a:latin typeface="Open Sans"/>
                <a:cs typeface="Calibri" panose="020F0502020204030204" pitchFamily="34" charset="0"/>
              </a:rPr>
              <a:t>Which means your deductibles, coinsurance, and out of pocket maximum resets. </a:t>
            </a:r>
          </a:p>
          <a:p>
            <a:pPr marL="0" indent="0" eaLnBrk="1" hangingPunct="1">
              <a:lnSpc>
                <a:spcPct val="100000"/>
              </a:lnSpc>
              <a:spcBef>
                <a:spcPct val="0"/>
              </a:spcBef>
              <a:buFont typeface="Arial" panose="020B0604020202020204" pitchFamily="34" charset="0"/>
              <a:buNone/>
              <a:defRPr/>
            </a:pPr>
            <a:endParaRPr lang="en-US" altLang="en-US" sz="1200" dirty="0">
              <a:latin typeface="Open Sans"/>
              <a:cs typeface="Calibri" panose="020F0502020204030204" pitchFamily="34" charset="0"/>
            </a:endParaRPr>
          </a:p>
          <a:p>
            <a:pPr marL="0" indent="0" eaLnBrk="1" hangingPunct="1">
              <a:lnSpc>
                <a:spcPct val="100000"/>
              </a:lnSpc>
              <a:spcBef>
                <a:spcPct val="0"/>
              </a:spcBef>
              <a:buFont typeface="Arial" panose="020B0604020202020204" pitchFamily="34" charset="0"/>
              <a:buNone/>
              <a:defRPr/>
            </a:pPr>
            <a:r>
              <a:rPr lang="en-US" altLang="en-US" sz="1200" dirty="0">
                <a:latin typeface="Open Sans"/>
                <a:cs typeface="Calibri" panose="020F0502020204030204" pitchFamily="34" charset="0"/>
              </a:rPr>
              <a:t>If you or your dependent resides out of state, use the BCBS network in that state.</a:t>
            </a:r>
          </a:p>
          <a:p>
            <a:endParaRPr lang="en-US" dirty="0">
              <a:latin typeface="Open Sans"/>
            </a:endParaRPr>
          </a:p>
        </p:txBody>
      </p:sp>
      <p:sp>
        <p:nvSpPr>
          <p:cNvPr id="4" name="Slide Number Placeholder 3">
            <a:extLst>
              <a:ext uri="{FF2B5EF4-FFF2-40B4-BE49-F238E27FC236}">
                <a16:creationId xmlns:a16="http://schemas.microsoft.com/office/drawing/2014/main" id="{3DDE65FC-9CE4-43F5-A7ED-84DBC39ACD21}"/>
              </a:ext>
            </a:extLst>
          </p:cNvPr>
          <p:cNvSpPr>
            <a:spLocks noGrp="1"/>
          </p:cNvSpPr>
          <p:nvPr>
            <p:ph type="sldNum" sz="quarter" idx="5"/>
          </p:nvPr>
        </p:nvSpPr>
        <p:spPr/>
        <p:txBody>
          <a:bodyPr/>
          <a:lstStyle/>
          <a:p>
            <a:pPr>
              <a:defRPr/>
            </a:pPr>
            <a:fld id="{7C81A442-8636-4285-9203-9ADC0079C403}"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36F94BD-44A8-482B-9AAF-61E73119CF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54DC426F-F07F-4F9E-8D50-7D3DBAD1FE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Open Sans"/>
              </a:rPr>
              <a:t>The Consumer Directed Health Select plan is a high deductible plan with an HSA. This means you will be automatically enrolled in an Health Savings Account (HSA) and the University will deposit monthly contributions to this account. </a:t>
            </a:r>
          </a:p>
          <a:p>
            <a:pPr marL="181240" indent="-181240">
              <a:buFont typeface="Arial" panose="020B0604020202020204" pitchFamily="34" charset="0"/>
              <a:buChar char="•"/>
            </a:pPr>
            <a:r>
              <a:rPr lang="en-US" dirty="0">
                <a:latin typeface="Open Sans"/>
              </a:rPr>
              <a:t>If you are covering just yourself, the university will deposit $45 into your account. </a:t>
            </a:r>
          </a:p>
          <a:p>
            <a:pPr marL="181240" indent="-181240">
              <a:buFont typeface="Arial" panose="020B0604020202020204" pitchFamily="34" charset="0"/>
              <a:buChar char="•"/>
            </a:pPr>
            <a:r>
              <a:rPr lang="en-US" dirty="0">
                <a:latin typeface="Open Sans"/>
              </a:rPr>
              <a:t>If you are covering yourself and at least one (1) eligible dependent the university will deposit $90 into your account.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Open Sans"/>
              </a:rPr>
              <a:t>You can also contribution pre-tax dollars to your HSA through a payroll deduction which can reduce your taxable income. </a:t>
            </a:r>
          </a:p>
          <a:p>
            <a:endParaRPr lang="en-US" altLang="en-US" dirty="0"/>
          </a:p>
        </p:txBody>
      </p:sp>
      <p:sp>
        <p:nvSpPr>
          <p:cNvPr id="4" name="Slide Number Placeholder 3">
            <a:extLst>
              <a:ext uri="{FF2B5EF4-FFF2-40B4-BE49-F238E27FC236}">
                <a16:creationId xmlns:a16="http://schemas.microsoft.com/office/drawing/2014/main" id="{5EE7BDD0-9BB6-4DB1-91EC-1A21287D3100}"/>
              </a:ext>
            </a:extLst>
          </p:cNvPr>
          <p:cNvSpPr>
            <a:spLocks noGrp="1"/>
          </p:cNvSpPr>
          <p:nvPr>
            <p:ph type="sldNum" sz="quarter" idx="5"/>
          </p:nvPr>
        </p:nvSpPr>
        <p:spPr/>
        <p:txBody>
          <a:bodyPr/>
          <a:lstStyle/>
          <a:p>
            <a:pPr>
              <a:defRPr/>
            </a:pPr>
            <a:fld id="{B6E24065-8DEE-4878-9287-F126E35CEF1C}"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199621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9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276175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0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963827"/>
            <a:ext cx="2628900" cy="494270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963827"/>
            <a:ext cx="7734300" cy="49427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248123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224495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2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320774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416899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4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092316"/>
            <a:ext cx="10515600" cy="2357634"/>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3656962"/>
            <a:ext cx="10515600" cy="216306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230564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5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3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03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293586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6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280591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7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293879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8non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C7B5CB3-F6A7-BC47-8CB9-F0ABF2A1689F}" type="slidenum">
              <a:rPr lang="en-US" smtClean="0"/>
              <a:t>‹#›</a:t>
            </a:fld>
            <a:endParaRPr lang="en-US" dirty="0"/>
          </a:p>
        </p:txBody>
      </p:sp>
    </p:spTree>
    <p:extLst>
      <p:ext uri="{BB962C8B-B14F-4D97-AF65-F5344CB8AC3E}">
        <p14:creationId xmlns:p14="http://schemas.microsoft.com/office/powerpoint/2010/main" val="116720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00897"/>
            <a:ext cx="10515600" cy="77847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99767"/>
            <a:ext cx="10515600" cy="3982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991909" y="6484129"/>
            <a:ext cx="502508"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C7B5CB3-F6A7-BC47-8CB9-F0ABF2A1689F}" type="slidenum">
              <a:rPr lang="en-US" smtClean="0"/>
              <a:pPr/>
              <a:t>‹#›</a:t>
            </a:fld>
            <a:endParaRPr lang="en-US" dirty="0"/>
          </a:p>
        </p:txBody>
      </p:sp>
    </p:spTree>
    <p:extLst>
      <p:ext uri="{BB962C8B-B14F-4D97-AF65-F5344CB8AC3E}">
        <p14:creationId xmlns:p14="http://schemas.microsoft.com/office/powerpoint/2010/main" val="3793496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ers.texas.gov/About-ERS/Policies/Tobacco-Policy-and-Certifica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hyperlink" Target="https://healthselect.bcbstx.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www.ers.texas.gov/Active-Employees/Optional-Add-on-Benefits/DeltaCare-USA-DHMO" TargetMode="External"/><Relationship Id="rId4" Type="http://schemas.openxmlformats.org/officeDocument/2006/relationships/hyperlink" Target="https://www.ers.texas.gov/Active-Employees/Optional-Add-on-Benefits/State-of-Texas-Dental-Choice-Plan-Delta-Dent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ers.texas.gov/Active-Employees/Optional-Add-on-Benefits/Vision-Benefit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www.ers.texas.gov/Active-Employees/Optional-Add-on-Benefits/Voluntary-AD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ers.texas.gov/Active-Employees/Optional-Add-on-Benefits/TIPP"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ers.texas.gov/"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hyperlink" Target="mailto:HRBenefits@untsystem.edu" TargetMode="Externa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trs.texas.gov/TRS%20Documents/benefits_handbook.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texasaver.co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netbenefits.com/unt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nb.fidelity.com/public/nb/default/home"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hyperlink" Target="mailto:HRBenefits@untsystem.edu"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hyperlink" Target="mailto:SMossman@tiaa.org" TargetMode="External"/><Relationship Id="rId3" Type="http://schemas.openxmlformats.org/officeDocument/2006/relationships/hyperlink" Target="mailto:Doris.Silva@corebridgefinancial.com" TargetMode="External"/><Relationship Id="rId7" Type="http://schemas.openxmlformats.org/officeDocument/2006/relationships/hyperlink" Target="mailto:JDoss@tiaa.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mailto:Brian.Baker@fmr.com" TargetMode="External"/><Relationship Id="rId11" Type="http://schemas.openxmlformats.org/officeDocument/2006/relationships/hyperlink" Target="mailto:Brett.Phillips@voyafa.com" TargetMode="External"/><Relationship Id="rId5" Type="http://schemas.openxmlformats.org/officeDocument/2006/relationships/hyperlink" Target="mailto:Miguel.Salazar@fmr.com" TargetMode="External"/><Relationship Id="rId10" Type="http://schemas.openxmlformats.org/officeDocument/2006/relationships/hyperlink" Target="mailto:Zera.Harris@voyafa.com" TargetMode="External"/><Relationship Id="rId4" Type="http://schemas.openxmlformats.org/officeDocument/2006/relationships/hyperlink" Target="mailto:Lloyd.Shaw@aig.com" TargetMode="External"/><Relationship Id="rId9" Type="http://schemas.openxmlformats.org/officeDocument/2006/relationships/hyperlink" Target="mailto:Brenda.Forcht@voyafa.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hr.untsystem.edu/benefits/employee-leave/" TargetMode="External"/><Relationship Id="rId2" Type="http://schemas.openxmlformats.org/officeDocument/2006/relationships/hyperlink" Target="http://www.fmlasource.com/"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hr.untsystem.edu/benefits/employee-leave/family-medical-leave-act.php"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healthselect.bcbstx.com/"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hyperlink" Target="https://wellbeing.untsystem.edu/about-us/interpersonal/" TargetMode="External"/><Relationship Id="rId2" Type="http://schemas.openxmlformats.org/officeDocument/2006/relationships/hyperlink" Target="https://hr.untsystem.edu/unt-system-well-being-green/physical-well-being.php" TargetMode="External"/><Relationship Id="rId1" Type="http://schemas.openxmlformats.org/officeDocument/2006/relationships/slideLayout" Target="../slideLayouts/slideLayout6.xml"/><Relationship Id="rId4" Type="http://schemas.openxmlformats.org/officeDocument/2006/relationships/hyperlink" Target="https://wellbeing.untsystem.edu/about-us/financia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guidanceresources.com/" TargetMode="External"/><Relationship Id="rId1" Type="http://schemas.openxmlformats.org/officeDocument/2006/relationships/slideLayout" Target="../slideLayouts/slideLayout2.xml"/><Relationship Id="rId4" Type="http://schemas.openxmlformats.org/officeDocument/2006/relationships/hyperlink" Target="https://hr.untsystem.edu/benefits/eap/index.php"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ers.texas.gov/Discount-Purchase-Program" TargetMode="External"/><Relationship Id="rId3" Type="http://schemas.openxmlformats.org/officeDocument/2006/relationships/image" Target="../media/image46.png"/><Relationship Id="rId7" Type="http://schemas.openxmlformats.org/officeDocument/2006/relationships/hyperlink" Target="https://hr.untsystem.edu/perks-unt-world-employee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 Id="rId9" Type="http://schemas.openxmlformats.org/officeDocument/2006/relationships/hyperlink" Target="https://discounts.perksconnection.com/"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ellbeing.untsystem.edu/" TargetMode="External"/><Relationship Id="rId13" Type="http://schemas.openxmlformats.org/officeDocument/2006/relationships/hyperlink" Target="https://texflex.spendingaccounts.info/" TargetMode="External"/><Relationship Id="rId3" Type="http://schemas.openxmlformats.org/officeDocument/2006/relationships/hyperlink" Target="https://hr.untsystem.edu/benefits" TargetMode="External"/><Relationship Id="rId7" Type="http://schemas.openxmlformats.org/officeDocument/2006/relationships/hyperlink" Target="http://www.ers.state.tx.us/" TargetMode="External"/><Relationship Id="rId12" Type="http://schemas.openxmlformats.org/officeDocument/2006/relationships/hyperlink" Target="https://member.eyemedvisioncare.com/stateoftexasvision"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hyperlink" Target="https://www.compsych.com/" TargetMode="External"/><Relationship Id="rId11" Type="http://schemas.openxmlformats.org/officeDocument/2006/relationships/hyperlink" Target="https://nb.fidelity.com/public/nb/unts/home" TargetMode="External"/><Relationship Id="rId5" Type="http://schemas.openxmlformats.org/officeDocument/2006/relationships/hyperlink" Target="https://express-scripts.com/" TargetMode="External"/><Relationship Id="rId15" Type="http://schemas.openxmlformats.org/officeDocument/2006/relationships/hyperlink" Target="http://www.texasaver.com/" TargetMode="External"/><Relationship Id="rId10" Type="http://schemas.openxmlformats.org/officeDocument/2006/relationships/hyperlink" Target="https://www.highered.texas.gov/about-us/human-resources/optional-retirement-program-orp/" TargetMode="External"/><Relationship Id="rId4" Type="http://schemas.openxmlformats.org/officeDocument/2006/relationships/hyperlink" Target="https://healthselect.bcbstx.com/" TargetMode="External"/><Relationship Id="rId9" Type="http://schemas.openxmlformats.org/officeDocument/2006/relationships/hyperlink" Target="http://www.netbenefits.com/unts" TargetMode="External"/><Relationship Id="rId14" Type="http://schemas.openxmlformats.org/officeDocument/2006/relationships/hyperlink" Target="http://www.trs.state.tx.us/"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mailto:HRBenefits@untsystem.edu" TargetMode="External"/><Relationship Id="rId3" Type="http://schemas.openxmlformats.org/officeDocument/2006/relationships/image" Target="../media/image50.jpeg"/><Relationship Id="rId7" Type="http://schemas.openxmlformats.org/officeDocument/2006/relationships/hyperlink" Target="mailto:Sarah.Blackwell@untsystem.edu"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hyperlink" Target="mailto:Tina.Robinson@untsystem.edu" TargetMode="External"/><Relationship Id="rId5" Type="http://schemas.openxmlformats.org/officeDocument/2006/relationships/hyperlink" Target="mailto:Leah.Chastain@untsystem.edu" TargetMode="External"/><Relationship Id="rId4" Type="http://schemas.openxmlformats.org/officeDocument/2006/relationships/hyperlink" Target="mailto:Rachel.Devries@untsystem.edu" TargetMode="External"/><Relationship Id="rId9" Type="http://schemas.openxmlformats.org/officeDocument/2006/relationships/hyperlink" Target="mailto:Lauren.Fix@untsystem.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healthselect.bcbst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healthselect.bcbstx.co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FD1B-A0EB-4194-908B-E8CB94E9FA4D}"/>
              </a:ext>
            </a:extLst>
          </p:cNvPr>
          <p:cNvSpPr>
            <a:spLocks noGrp="1"/>
          </p:cNvSpPr>
          <p:nvPr>
            <p:ph type="title"/>
          </p:nvPr>
        </p:nvSpPr>
        <p:spPr>
          <a:xfrm>
            <a:off x="2999509" y="901700"/>
            <a:ext cx="5514109" cy="1325563"/>
          </a:xfrm>
        </p:spPr>
        <p:txBody>
          <a:bodyPr/>
          <a:lstStyle/>
          <a:p>
            <a:pPr algn="ctr">
              <a:defRPr/>
            </a:pPr>
            <a:r>
              <a:rPr lang="en-US" sz="4000" b="1" dirty="0">
                <a:latin typeface="Open Sans"/>
                <a:ea typeface="+mn-ea"/>
                <a:cs typeface="Calibri" panose="020F0502020204030204" pitchFamily="34" charset="0"/>
              </a:rPr>
              <a:t>Welcome to UNT</a:t>
            </a:r>
            <a:r>
              <a:rPr lang="en-US" b="1" dirty="0">
                <a:latin typeface="Open Sans"/>
                <a:ea typeface="+mn-ea"/>
                <a:cs typeface="Calibri" panose="020F0502020204030204" pitchFamily="34" charset="0"/>
              </a:rPr>
              <a:t>!</a:t>
            </a:r>
          </a:p>
        </p:txBody>
      </p:sp>
      <p:pic>
        <p:nvPicPr>
          <p:cNvPr id="9219" name="Picture 6">
            <a:extLst>
              <a:ext uri="{FF2B5EF4-FFF2-40B4-BE49-F238E27FC236}">
                <a16:creationId xmlns:a16="http://schemas.microsoft.com/office/drawing/2014/main" id="{B8A5C9BC-2357-4D82-B6FD-22912AEAD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667" y="2479675"/>
            <a:ext cx="1006157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13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E3E1487-2FA0-4F4E-92A1-32BB5C848E98}"/>
              </a:ext>
            </a:extLst>
          </p:cNvPr>
          <p:cNvSpPr txBox="1">
            <a:spLocks noChangeArrowheads="1"/>
          </p:cNvSpPr>
          <p:nvPr/>
        </p:nvSpPr>
        <p:spPr bwMode="auto">
          <a:xfrm>
            <a:off x="2428463" y="836757"/>
            <a:ext cx="722077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spcBef>
                <a:spcPct val="0"/>
              </a:spcBef>
              <a:buFontTx/>
              <a:buNone/>
            </a:pPr>
            <a:r>
              <a:rPr lang="en-US" altLang="en-US" sz="4000" dirty="0">
                <a:latin typeface="Open Sans"/>
                <a:cs typeface="Calibri" panose="020F0502020204030204" pitchFamily="34" charset="0"/>
              </a:rPr>
              <a:t>Health Savings Account (HSA)</a:t>
            </a:r>
          </a:p>
        </p:txBody>
      </p:sp>
      <p:sp>
        <p:nvSpPr>
          <p:cNvPr id="19459" name="Rectangle 3">
            <a:extLst>
              <a:ext uri="{FF2B5EF4-FFF2-40B4-BE49-F238E27FC236}">
                <a16:creationId xmlns:a16="http://schemas.microsoft.com/office/drawing/2014/main" id="{3BB402EB-5516-4132-B6D3-AC207584A9A6}"/>
              </a:ext>
            </a:extLst>
          </p:cNvPr>
          <p:cNvSpPr>
            <a:spLocks noChangeArrowheads="1"/>
          </p:cNvSpPr>
          <p:nvPr/>
        </p:nvSpPr>
        <p:spPr bwMode="auto">
          <a:xfrm>
            <a:off x="1839912" y="1573756"/>
            <a:ext cx="85121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algn="ctr" eaLnBrk="1" hangingPunct="1">
              <a:lnSpc>
                <a:spcPct val="100000"/>
              </a:lnSpc>
              <a:spcBef>
                <a:spcPct val="0"/>
              </a:spcBef>
              <a:buFontTx/>
              <a:buNone/>
            </a:pPr>
            <a:r>
              <a:rPr lang="en-US" altLang="en-US" sz="1400" b="1" dirty="0">
                <a:solidFill>
                  <a:srgbClr val="00853E"/>
                </a:solidFill>
                <a:latin typeface="Open Sans"/>
                <a:cs typeface="Calibri" panose="020F0502020204030204" pitchFamily="34" charset="0"/>
              </a:rPr>
              <a:t>ONLY those enrolled in the Consumer Directed plan may enroll in the HSA. </a:t>
            </a:r>
          </a:p>
          <a:p>
            <a:pPr algn="ctr" eaLnBrk="1" hangingPunct="1">
              <a:lnSpc>
                <a:spcPct val="100000"/>
              </a:lnSpc>
              <a:spcBef>
                <a:spcPct val="0"/>
              </a:spcBef>
              <a:buFontTx/>
              <a:buNone/>
            </a:pPr>
            <a:endParaRPr lang="en-US" altLang="en-US" sz="1400" dirty="0">
              <a:latin typeface="Open Sans"/>
              <a:cs typeface="Calibri" panose="020F0502020204030204" pitchFamily="34" charset="0"/>
            </a:endParaRPr>
          </a:p>
          <a:p>
            <a:pPr algn="ctr" eaLnBrk="1" hangingPunct="1">
              <a:lnSpc>
                <a:spcPct val="100000"/>
              </a:lnSpc>
              <a:spcBef>
                <a:spcPct val="0"/>
              </a:spcBef>
              <a:buFontTx/>
              <a:buNone/>
            </a:pPr>
            <a:r>
              <a:rPr lang="en-US" altLang="en-US" sz="1400" dirty="0">
                <a:latin typeface="Open Sans"/>
                <a:cs typeface="Calibri" panose="020F0502020204030204" pitchFamily="34" charset="0"/>
              </a:rPr>
              <a:t>The HSA is owned by you and balances roll over year to year! </a:t>
            </a:r>
          </a:p>
          <a:p>
            <a:pPr algn="ctr" eaLnBrk="1" hangingPunct="1">
              <a:lnSpc>
                <a:spcPct val="100000"/>
              </a:lnSpc>
              <a:spcBef>
                <a:spcPct val="0"/>
              </a:spcBef>
              <a:buFontTx/>
              <a:buNone/>
            </a:pPr>
            <a:r>
              <a:rPr lang="en-US" altLang="en-US" sz="1400" dirty="0">
                <a:latin typeface="Open Sans"/>
                <a:cs typeface="Calibri" panose="020F0502020204030204" pitchFamily="34" charset="0"/>
              </a:rPr>
              <a:t>You take your account with you if you switch to another health plan, or if you leave employment.</a:t>
            </a:r>
          </a:p>
          <a:p>
            <a:pPr eaLnBrk="1" hangingPunct="1">
              <a:lnSpc>
                <a:spcPct val="100000"/>
              </a:lnSpc>
              <a:spcBef>
                <a:spcPct val="0"/>
              </a:spcBef>
              <a:buFontTx/>
              <a:buNone/>
            </a:pPr>
            <a:endParaRPr lang="en-US" altLang="en-US" sz="1400" b="1"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5764868-364B-4A77-BD49-2D60206C9D7A}"/>
              </a:ext>
            </a:extLst>
          </p:cNvPr>
          <p:cNvSpPr/>
          <p:nvPr/>
        </p:nvSpPr>
        <p:spPr>
          <a:xfrm>
            <a:off x="2008186" y="2477421"/>
            <a:ext cx="8175625" cy="830262"/>
          </a:xfrm>
          <a:prstGeom prst="rect">
            <a:avLst/>
          </a:prstGeom>
        </p:spPr>
        <p:txBody>
          <a:bodyPr>
            <a:spAutoFit/>
          </a:bodyPr>
          <a:lstStyle/>
          <a:p>
            <a:pPr eaLnBrk="1" fontAlgn="auto" hangingPunct="1">
              <a:spcBef>
                <a:spcPts val="0"/>
              </a:spcBef>
              <a:spcAft>
                <a:spcPts val="0"/>
              </a:spcAft>
              <a:defRPr/>
            </a:pPr>
            <a:endParaRPr lang="en-US" sz="1600" dirty="0">
              <a:latin typeface="Calibri" panose="020F0502020204030204" pitchFamily="34" charset="0"/>
              <a:cs typeface="Calibri" panose="020F0502020204030204" pitchFamily="34" charset="0"/>
            </a:endParaRPr>
          </a:p>
          <a:p>
            <a:pPr algn="ctr" eaLnBrk="1" fontAlgn="auto" hangingPunct="1">
              <a:spcBef>
                <a:spcPts val="0"/>
              </a:spcBef>
              <a:spcAft>
                <a:spcPts val="0"/>
              </a:spcAft>
              <a:defRPr/>
            </a:pPr>
            <a:r>
              <a:rPr lang="en-US" sz="1400" b="1" dirty="0">
                <a:latin typeface="Open Sans"/>
                <a:cs typeface="Calibri" panose="020F0502020204030204" pitchFamily="34" charset="0"/>
              </a:rPr>
              <a:t>The participant must make sure the total of all deposits do not exceed the IRS limits. </a:t>
            </a:r>
            <a:endParaRPr lang="en-US" sz="1400" dirty="0">
              <a:latin typeface="Open Sans"/>
              <a:cs typeface="Calibri" panose="020F0502020204030204" pitchFamily="34" charset="0"/>
            </a:endParaRPr>
          </a:p>
          <a:p>
            <a:pPr marL="285750" indent="-285750" eaLnBrk="1" fontAlgn="auto" hangingPunct="1">
              <a:spcBef>
                <a:spcPts val="0"/>
              </a:spcBef>
              <a:spcAft>
                <a:spcPts val="0"/>
              </a:spcAft>
              <a:buFont typeface="Arial" panose="020B0604020202020204" pitchFamily="34" charset="0"/>
              <a:buChar char="•"/>
              <a:defRPr/>
            </a:pPr>
            <a:endParaRPr lang="en-US" sz="1600" dirty="0">
              <a:latin typeface="Calibri" panose="020F0502020204030204" pitchFamily="34" charset="0"/>
              <a:cs typeface="Calibri" panose="020F0502020204030204" pitchFamily="34" charset="0"/>
            </a:endParaRPr>
          </a:p>
        </p:txBody>
      </p:sp>
      <p:pic>
        <p:nvPicPr>
          <p:cNvPr id="19461" name="Picture 2" descr="http://lh3.googleusercontent.com/-iYDYa3JAfYU/VjT7b3yu4UI/AAAAAAABMkw/h3QohrR537I/image%25255B3%25255D.png?imgmax=800">
            <a:extLst>
              <a:ext uri="{FF2B5EF4-FFF2-40B4-BE49-F238E27FC236}">
                <a16:creationId xmlns:a16="http://schemas.microsoft.com/office/drawing/2014/main" id="{5EA49A2D-9760-406A-80A7-D35258136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0271" y="951527"/>
            <a:ext cx="2143125" cy="825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6">
            <a:extLst>
              <a:ext uri="{FF2B5EF4-FFF2-40B4-BE49-F238E27FC236}">
                <a16:creationId xmlns:a16="http://schemas.microsoft.com/office/drawing/2014/main" id="{46375427-7EC2-442B-AF69-87875101C304}"/>
              </a:ext>
            </a:extLst>
          </p:cNvPr>
          <p:cNvSpPr>
            <a:spLocks noChangeArrowheads="1"/>
          </p:cNvSpPr>
          <p:nvPr/>
        </p:nvSpPr>
        <p:spPr bwMode="auto">
          <a:xfrm>
            <a:off x="1255776" y="5804824"/>
            <a:ext cx="100884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lnSpc>
                <a:spcPct val="100000"/>
              </a:lnSpc>
              <a:spcBef>
                <a:spcPct val="0"/>
              </a:spcBef>
              <a:buFontTx/>
              <a:buNone/>
            </a:pPr>
            <a:r>
              <a:rPr lang="en-US" altLang="en-US" sz="1400" dirty="0">
                <a:solidFill>
                  <a:srgbClr val="292934"/>
                </a:solidFill>
                <a:latin typeface="Open Sans"/>
                <a:cs typeface="Calibri" panose="020F0502020204030204" pitchFamily="34" charset="0"/>
              </a:rPr>
              <a:t>Any money taken out of the HSA for </a:t>
            </a:r>
            <a:r>
              <a:rPr lang="en-US" altLang="en-US" sz="1400" i="1" dirty="0">
                <a:solidFill>
                  <a:srgbClr val="292934"/>
                </a:solidFill>
                <a:latin typeface="Open Sans"/>
                <a:cs typeface="Calibri" panose="020F0502020204030204" pitchFamily="34" charset="0"/>
              </a:rPr>
              <a:t>qualified expenses </a:t>
            </a:r>
            <a:r>
              <a:rPr lang="en-US" altLang="en-US" sz="1400" dirty="0">
                <a:solidFill>
                  <a:srgbClr val="292934"/>
                </a:solidFill>
                <a:latin typeface="Open Sans"/>
                <a:cs typeface="Calibri" panose="020F0502020204030204" pitchFamily="34" charset="0"/>
              </a:rPr>
              <a:t>is income tax-free. HSA funds used for something other than qualified expenses are subject to taxes and a 20% penalty. A list of qualified expenses is available on the Optum Bank website.</a:t>
            </a:r>
            <a:endParaRPr lang="en-US" altLang="en-US" sz="1400" dirty="0">
              <a:solidFill>
                <a:srgbClr val="61617B"/>
              </a:solidFill>
              <a:latin typeface="Open Sans"/>
              <a:cs typeface="Calibri" panose="020F0502020204030204" pitchFamily="34" charset="0"/>
            </a:endParaRPr>
          </a:p>
        </p:txBody>
      </p:sp>
      <p:sp>
        <p:nvSpPr>
          <p:cNvPr id="19463" name="Rectangle 8">
            <a:extLst>
              <a:ext uri="{FF2B5EF4-FFF2-40B4-BE49-F238E27FC236}">
                <a16:creationId xmlns:a16="http://schemas.microsoft.com/office/drawing/2014/main" id="{BAEAB359-4E59-4E7D-90E5-79D9B9FE996B}"/>
              </a:ext>
            </a:extLst>
          </p:cNvPr>
          <p:cNvSpPr>
            <a:spLocks noChangeArrowheads="1"/>
          </p:cNvSpPr>
          <p:nvPr/>
        </p:nvSpPr>
        <p:spPr bwMode="auto">
          <a:xfrm>
            <a:off x="3581400" y="3093941"/>
            <a:ext cx="502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lnSpc>
                <a:spcPct val="100000"/>
              </a:lnSpc>
              <a:spcBef>
                <a:spcPct val="0"/>
              </a:spcBef>
              <a:buFontTx/>
              <a:buNone/>
            </a:pPr>
            <a:r>
              <a:rPr lang="en-US" altLang="en-US" sz="1800" b="1" dirty="0">
                <a:solidFill>
                  <a:srgbClr val="00853E"/>
                </a:solidFill>
                <a:latin typeface="Open Sans"/>
                <a:cs typeface="Calibri" panose="020F0502020204030204" pitchFamily="34" charset="0"/>
              </a:rPr>
              <a:t>State Contributions: </a:t>
            </a:r>
          </a:p>
          <a:p>
            <a:pPr eaLnBrk="1" hangingPunct="1">
              <a:lnSpc>
                <a:spcPct val="100000"/>
              </a:lnSpc>
              <a:spcBef>
                <a:spcPct val="0"/>
              </a:spcBef>
              <a:buFontTx/>
              <a:buNone/>
            </a:pPr>
            <a:r>
              <a:rPr lang="en-US" altLang="en-US" sz="1800" b="1" dirty="0">
                <a:solidFill>
                  <a:schemeClr val="tx2"/>
                </a:solidFill>
                <a:latin typeface="Open Sans"/>
                <a:cs typeface="Calibri" panose="020F0502020204030204" pitchFamily="34" charset="0"/>
              </a:rPr>
              <a:t>Individual 	$45/mo   ($540 annually)</a:t>
            </a:r>
          </a:p>
          <a:p>
            <a:pPr eaLnBrk="1" hangingPunct="1">
              <a:lnSpc>
                <a:spcPct val="100000"/>
              </a:lnSpc>
              <a:spcBef>
                <a:spcPct val="0"/>
              </a:spcBef>
              <a:buFontTx/>
              <a:buNone/>
            </a:pPr>
            <a:r>
              <a:rPr lang="en-US" altLang="en-US" sz="1800" b="1" dirty="0">
                <a:solidFill>
                  <a:schemeClr val="tx2"/>
                </a:solidFill>
                <a:latin typeface="Open Sans"/>
                <a:cs typeface="Calibri" panose="020F0502020204030204" pitchFamily="34" charset="0"/>
              </a:rPr>
              <a:t>Family</a:t>
            </a:r>
            <a:r>
              <a:rPr lang="en-US" altLang="en-US" sz="1800" b="1" dirty="0">
                <a:solidFill>
                  <a:srgbClr val="008D00"/>
                </a:solidFill>
                <a:latin typeface="Open Sans"/>
                <a:cs typeface="Calibri" panose="020F0502020204030204" pitchFamily="34" charset="0"/>
              </a:rPr>
              <a:t>		</a:t>
            </a:r>
            <a:r>
              <a:rPr lang="en-US" altLang="en-US" sz="1800" b="1" dirty="0">
                <a:solidFill>
                  <a:schemeClr val="tx2"/>
                </a:solidFill>
                <a:latin typeface="Open Sans"/>
                <a:cs typeface="Calibri" panose="020F0502020204030204" pitchFamily="34" charset="0"/>
              </a:rPr>
              <a:t>$90/mo   ($1,080 annually)</a:t>
            </a:r>
          </a:p>
        </p:txBody>
      </p:sp>
      <p:graphicFrame>
        <p:nvGraphicFramePr>
          <p:cNvPr id="8" name="Table 7">
            <a:extLst>
              <a:ext uri="{FF2B5EF4-FFF2-40B4-BE49-F238E27FC236}">
                <a16:creationId xmlns:a16="http://schemas.microsoft.com/office/drawing/2014/main" id="{9E367A08-954D-4501-8083-D4517D59C1D4}"/>
              </a:ext>
            </a:extLst>
          </p:cNvPr>
          <p:cNvGraphicFramePr>
            <a:graphicFrameLocks noGrp="1"/>
          </p:cNvGraphicFramePr>
          <p:nvPr>
            <p:extLst>
              <p:ext uri="{D42A27DB-BD31-4B8C-83A1-F6EECF244321}">
                <p14:modId xmlns:p14="http://schemas.microsoft.com/office/powerpoint/2010/main" val="2989752917"/>
              </p:ext>
            </p:extLst>
          </p:nvPr>
        </p:nvGraphicFramePr>
        <p:xfrm>
          <a:off x="3581400" y="4111528"/>
          <a:ext cx="5029200" cy="1484312"/>
        </p:xfrm>
        <a:graphic>
          <a:graphicData uri="http://schemas.openxmlformats.org/drawingml/2006/table">
            <a:tbl>
              <a:tblPr firstRow="1" bandRow="1">
                <a:tableStyleId>{5C22544A-7EE6-4342-B048-85BDC9FD1C3A}</a:tableStyleId>
              </a:tblPr>
              <a:tblGrid>
                <a:gridCol w="3633107">
                  <a:extLst>
                    <a:ext uri="{9D8B030D-6E8A-4147-A177-3AD203B41FA5}">
                      <a16:colId xmlns:a16="http://schemas.microsoft.com/office/drawing/2014/main" val="208436699"/>
                    </a:ext>
                  </a:extLst>
                </a:gridCol>
                <a:gridCol w="1396093">
                  <a:extLst>
                    <a:ext uri="{9D8B030D-6E8A-4147-A177-3AD203B41FA5}">
                      <a16:colId xmlns:a16="http://schemas.microsoft.com/office/drawing/2014/main" val="135031792"/>
                    </a:ext>
                  </a:extLst>
                </a:gridCol>
              </a:tblGrid>
              <a:tr h="371078">
                <a:tc>
                  <a:txBody>
                    <a:bodyPr/>
                    <a:lstStyle/>
                    <a:p>
                      <a:r>
                        <a:rPr lang="en-US" sz="1800" dirty="0">
                          <a:solidFill>
                            <a:srgbClr val="00853E"/>
                          </a:solidFill>
                          <a:latin typeface="Open Sans"/>
                        </a:rPr>
                        <a:t>2024 IRS  Contribution Limits</a:t>
                      </a:r>
                    </a:p>
                  </a:txBody>
                  <a:tcPr marT="45749" marB="45749">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800" dirty="0">
                        <a:latin typeface="Open Sans"/>
                      </a:endParaRPr>
                    </a:p>
                  </a:txBody>
                  <a:tcPr marT="45749" marB="45749">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9012256"/>
                  </a:ext>
                </a:extLst>
              </a:tr>
              <a:tr h="371078">
                <a:tc>
                  <a:txBody>
                    <a:bodyPr/>
                    <a:lstStyle/>
                    <a:p>
                      <a:r>
                        <a:rPr lang="en-US" sz="1800" b="1" dirty="0">
                          <a:solidFill>
                            <a:srgbClr val="44546A"/>
                          </a:solidFill>
                          <a:latin typeface="Open Sans"/>
                        </a:rPr>
                        <a:t>Individual</a:t>
                      </a:r>
                    </a:p>
                  </a:txBody>
                  <a:tcPr marT="45749" marB="45749">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800" b="1" dirty="0">
                          <a:solidFill>
                            <a:srgbClr val="44546A"/>
                          </a:solidFill>
                          <a:latin typeface="Open Sans"/>
                        </a:rPr>
                        <a:t>$4,150</a:t>
                      </a:r>
                    </a:p>
                  </a:txBody>
                  <a:tcPr marT="45749" marB="45749">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1672962"/>
                  </a:ext>
                </a:extLst>
              </a:tr>
              <a:tr h="371078">
                <a:tc>
                  <a:txBody>
                    <a:bodyPr/>
                    <a:lstStyle/>
                    <a:p>
                      <a:r>
                        <a:rPr lang="en-US" sz="1800" b="1" dirty="0">
                          <a:solidFill>
                            <a:srgbClr val="44546A"/>
                          </a:solidFill>
                          <a:latin typeface="Open Sans"/>
                        </a:rPr>
                        <a:t>Family</a:t>
                      </a:r>
                    </a:p>
                  </a:txBody>
                  <a:tcPr marT="45749" marB="45749">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1" dirty="0">
                          <a:solidFill>
                            <a:srgbClr val="44546A"/>
                          </a:solidFill>
                          <a:latin typeface="Open Sans"/>
                        </a:rPr>
                        <a:t>$8,300</a:t>
                      </a:r>
                    </a:p>
                  </a:txBody>
                  <a:tcPr marT="45749" marB="45749">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80420702"/>
                  </a:ext>
                </a:extLst>
              </a:tr>
              <a:tr h="371078">
                <a:tc>
                  <a:txBody>
                    <a:bodyPr/>
                    <a:lstStyle/>
                    <a:p>
                      <a:r>
                        <a:rPr lang="en-US" sz="1800" b="1" dirty="0">
                          <a:solidFill>
                            <a:srgbClr val="44546A"/>
                          </a:solidFill>
                          <a:latin typeface="Open Sans"/>
                        </a:rPr>
                        <a:t>Over 50 Catch-up</a:t>
                      </a:r>
                    </a:p>
                  </a:txBody>
                  <a:tcPr marT="45749" marB="45749">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1" dirty="0">
                          <a:solidFill>
                            <a:srgbClr val="44546A"/>
                          </a:solidFill>
                          <a:latin typeface="Open Sans"/>
                        </a:rPr>
                        <a:t>$1,000</a:t>
                      </a:r>
                    </a:p>
                  </a:txBody>
                  <a:tcPr marT="45749" marB="45749">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679271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D67FC20-E244-4E17-988A-84E44B1A7E24}"/>
              </a:ext>
            </a:extLst>
          </p:cNvPr>
          <p:cNvSpPr txBox="1">
            <a:spLocks noChangeArrowheads="1"/>
          </p:cNvSpPr>
          <p:nvPr/>
        </p:nvSpPr>
        <p:spPr bwMode="auto">
          <a:xfrm>
            <a:off x="2779980" y="822396"/>
            <a:ext cx="621771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algn="ctr" eaLnBrk="1" hangingPunct="1">
              <a:spcBef>
                <a:spcPct val="0"/>
              </a:spcBef>
              <a:buFontTx/>
              <a:buNone/>
            </a:pPr>
            <a:r>
              <a:rPr lang="en-US" altLang="en-US" sz="4400" dirty="0">
                <a:latin typeface="Open Sans"/>
                <a:cs typeface="Calibri" panose="020F0502020204030204" pitchFamily="34" charset="0"/>
              </a:rPr>
              <a:t>Prescription Benefits</a:t>
            </a:r>
          </a:p>
        </p:txBody>
      </p:sp>
      <p:sp>
        <p:nvSpPr>
          <p:cNvPr id="23557" name="Rectangle 5">
            <a:extLst>
              <a:ext uri="{FF2B5EF4-FFF2-40B4-BE49-F238E27FC236}">
                <a16:creationId xmlns:a16="http://schemas.microsoft.com/office/drawing/2014/main" id="{C6FF36BF-BF2F-4554-8B2B-88053F08989E}"/>
              </a:ext>
            </a:extLst>
          </p:cNvPr>
          <p:cNvSpPr>
            <a:spLocks noChangeArrowheads="1"/>
          </p:cNvSpPr>
          <p:nvPr/>
        </p:nvSpPr>
        <p:spPr bwMode="auto">
          <a:xfrm>
            <a:off x="2655243" y="6107482"/>
            <a:ext cx="75337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algn="ctr" eaLnBrk="1" hangingPunct="1">
              <a:lnSpc>
                <a:spcPct val="100000"/>
              </a:lnSpc>
              <a:spcBef>
                <a:spcPct val="0"/>
              </a:spcBef>
              <a:buFontTx/>
              <a:buNone/>
            </a:pPr>
            <a:r>
              <a:rPr lang="en-US" altLang="en-US" sz="1800" dirty="0">
                <a:latin typeface="Open Sans"/>
                <a:cs typeface="Calibri" panose="020F0502020204030204" pitchFamily="34" charset="0"/>
              </a:rPr>
              <a:t>For more information, please visit: www.express-scripts.com</a:t>
            </a:r>
            <a:endParaRPr lang="en-US" altLang="en-US" sz="1800" dirty="0">
              <a:latin typeface="Calibri" panose="020F0502020204030204" pitchFamily="34"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862490DE-27F1-4D33-BF0D-E050A6DF6FA7}"/>
              </a:ext>
            </a:extLst>
          </p:cNvPr>
          <p:cNvGraphicFramePr>
            <a:graphicFrameLocks noGrp="1"/>
          </p:cNvGraphicFramePr>
          <p:nvPr>
            <p:extLst>
              <p:ext uri="{D42A27DB-BD31-4B8C-83A1-F6EECF244321}">
                <p14:modId xmlns:p14="http://schemas.microsoft.com/office/powerpoint/2010/main" val="2863987215"/>
              </p:ext>
            </p:extLst>
          </p:nvPr>
        </p:nvGraphicFramePr>
        <p:xfrm>
          <a:off x="1389888" y="1558218"/>
          <a:ext cx="9363456" cy="4550006"/>
        </p:xfrm>
        <a:graphic>
          <a:graphicData uri="http://schemas.openxmlformats.org/drawingml/2006/table">
            <a:tbl>
              <a:tblPr firstRow="1" bandRow="1">
                <a:tableStyleId>{5C22544A-7EE6-4342-B048-85BDC9FD1C3A}</a:tableStyleId>
              </a:tblPr>
              <a:tblGrid>
                <a:gridCol w="2243328">
                  <a:extLst>
                    <a:ext uri="{9D8B030D-6E8A-4147-A177-3AD203B41FA5}">
                      <a16:colId xmlns:a16="http://schemas.microsoft.com/office/drawing/2014/main" val="20000"/>
                    </a:ext>
                  </a:extLst>
                </a:gridCol>
                <a:gridCol w="3487731">
                  <a:extLst>
                    <a:ext uri="{9D8B030D-6E8A-4147-A177-3AD203B41FA5}">
                      <a16:colId xmlns:a16="http://schemas.microsoft.com/office/drawing/2014/main" val="20001"/>
                    </a:ext>
                  </a:extLst>
                </a:gridCol>
                <a:gridCol w="3632397">
                  <a:extLst>
                    <a:ext uri="{9D8B030D-6E8A-4147-A177-3AD203B41FA5}">
                      <a16:colId xmlns:a16="http://schemas.microsoft.com/office/drawing/2014/main" val="20002"/>
                    </a:ext>
                  </a:extLst>
                </a:gridCol>
              </a:tblGrid>
              <a:tr h="361481">
                <a:tc>
                  <a:txBody>
                    <a:bodyPr/>
                    <a:lstStyle/>
                    <a:p>
                      <a:pPr algn="ctr"/>
                      <a:endParaRPr lang="en-US" sz="1200" dirty="0">
                        <a:latin typeface="Open Sans"/>
                      </a:endParaRPr>
                    </a:p>
                  </a:txBody>
                  <a:tcPr marL="76462" marR="76462" marT="38231" marB="38231">
                    <a:solidFill>
                      <a:schemeClr val="tx1"/>
                    </a:solidFill>
                  </a:tcPr>
                </a:tc>
                <a:tc>
                  <a:txBody>
                    <a:bodyPr/>
                    <a:lstStyle/>
                    <a:p>
                      <a:pPr algn="ctr"/>
                      <a:r>
                        <a:rPr lang="en-US" sz="1700" dirty="0">
                          <a:latin typeface="Open Sans"/>
                        </a:rPr>
                        <a:t>Health Select of Texas</a:t>
                      </a:r>
                    </a:p>
                  </a:txBody>
                  <a:tcPr marL="76462" marR="76462" marT="38231" marB="38231">
                    <a:solidFill>
                      <a:schemeClr val="tx1"/>
                    </a:solidFill>
                  </a:tcPr>
                </a:tc>
                <a:tc>
                  <a:txBody>
                    <a:bodyPr/>
                    <a:lstStyle/>
                    <a:p>
                      <a:pPr algn="ctr"/>
                      <a:r>
                        <a:rPr lang="en-US" sz="1500" dirty="0">
                          <a:latin typeface="Open Sans"/>
                        </a:rPr>
                        <a:t>Consumer Directed Health Select</a:t>
                      </a:r>
                    </a:p>
                  </a:txBody>
                  <a:tcPr marL="76462" marR="76462" marT="38231" marB="38231">
                    <a:solidFill>
                      <a:schemeClr val="tx1"/>
                    </a:solidFill>
                  </a:tcPr>
                </a:tc>
                <a:extLst>
                  <a:ext uri="{0D108BD9-81ED-4DB2-BD59-A6C34878D82A}">
                    <a16:rowId xmlns:a16="http://schemas.microsoft.com/office/drawing/2014/main" val="10000"/>
                  </a:ext>
                </a:extLst>
              </a:tr>
              <a:tr h="94324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kern="1200" dirty="0">
                        <a:solidFill>
                          <a:prstClr val="black"/>
                        </a:solidFill>
                        <a:latin typeface="Open Sans"/>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kern="1200" dirty="0">
                        <a:solidFill>
                          <a:prstClr val="black"/>
                        </a:solidFill>
                        <a:latin typeface="Open Sans"/>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prstClr val="black"/>
                          </a:solidFill>
                          <a:latin typeface="Open Sans"/>
                          <a:ea typeface="+mn-ea"/>
                          <a:cs typeface="Calibri" panose="020F0502020204030204" pitchFamily="34" charset="0"/>
                        </a:rPr>
                        <a:t>Deductible</a:t>
                      </a:r>
                    </a:p>
                  </a:txBody>
                  <a:tcPr marL="76462" marR="76462" marT="38231" marB="38231">
                    <a:solidFill>
                      <a:srgbClr val="059033">
                        <a:alpha val="25098"/>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u="none" dirty="0">
                        <a:solidFill>
                          <a:prstClr val="black"/>
                        </a:solidFill>
                        <a:latin typeface="Open Sans"/>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u="none" dirty="0">
                        <a:solidFill>
                          <a:prstClr val="black"/>
                        </a:solidFill>
                        <a:latin typeface="Open Sans"/>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u="none" dirty="0">
                          <a:solidFill>
                            <a:prstClr val="black"/>
                          </a:solidFill>
                          <a:latin typeface="Open Sans"/>
                          <a:cs typeface="Calibri" panose="020F0502020204030204" pitchFamily="34" charset="0"/>
                        </a:rPr>
                        <a:t>$50 for each covered individual</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u="none" kern="1200" dirty="0">
                          <a:solidFill>
                            <a:prstClr val="black"/>
                          </a:solidFill>
                          <a:latin typeface="Open Sans"/>
                          <a:ea typeface="+mn-ea"/>
                          <a:cs typeface="Calibri" panose="020F0502020204030204" pitchFamily="34" charset="0"/>
                        </a:rPr>
                        <a:t>(January 1 – December 31) </a:t>
                      </a:r>
                    </a:p>
                  </a:txBody>
                  <a:tcPr marL="76462" marR="76462" marT="38231" marB="38231">
                    <a:solidFill>
                      <a:srgbClr val="059033">
                        <a:alpha val="25098"/>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u="none" dirty="0">
                          <a:solidFill>
                            <a:prstClr val="black"/>
                          </a:solidFill>
                          <a:latin typeface="Open Sans"/>
                          <a:cs typeface="Calibri" panose="020F0502020204030204" pitchFamily="34" charset="0"/>
                        </a:rPr>
                        <a:t>$2,100* per individual</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u="none" kern="1200" dirty="0">
                          <a:solidFill>
                            <a:prstClr val="black"/>
                          </a:solidFill>
                          <a:latin typeface="Open Sans"/>
                          <a:ea typeface="+mn-ea"/>
                          <a:cs typeface="Calibri" panose="020F0502020204030204" pitchFamily="34" charset="0"/>
                        </a:rPr>
                        <a:t>$4,200* per family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u="none" kern="1200" dirty="0">
                          <a:solidFill>
                            <a:prstClr val="black"/>
                          </a:solidFill>
                          <a:latin typeface="Open Sans"/>
                          <a:ea typeface="+mn-ea"/>
                          <a:cs typeface="Calibri" panose="020F0502020204030204" pitchFamily="34" charset="0"/>
                        </a:rPr>
                        <a:t>using in-network pharmacies.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u="none" kern="1200" dirty="0">
                          <a:solidFill>
                            <a:prstClr val="black"/>
                          </a:solidFill>
                          <a:latin typeface="Open Sans"/>
                          <a:ea typeface="+mn-ea"/>
                          <a:cs typeface="Calibri" panose="020F0502020204030204" pitchFamily="34" charset="0"/>
                        </a:rPr>
                        <a:t>(January 1 – December 31)</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u="none" kern="1200" dirty="0">
                          <a:solidFill>
                            <a:prstClr val="black"/>
                          </a:solidFill>
                          <a:latin typeface="Open Sans"/>
                          <a:ea typeface="+mn-ea"/>
                          <a:cs typeface="Calibri" panose="020F0502020204030204" pitchFamily="34" charset="0"/>
                        </a:rPr>
                        <a:t>*(combined medical and pharmacy expenses) </a:t>
                      </a:r>
                    </a:p>
                  </a:txBody>
                  <a:tcPr marL="76462" marR="76462" marT="38231" marB="38231">
                    <a:solidFill>
                      <a:srgbClr val="059033">
                        <a:alpha val="25098"/>
                      </a:srgbClr>
                    </a:solidFill>
                  </a:tcPr>
                </a:tc>
                <a:extLst>
                  <a:ext uri="{0D108BD9-81ED-4DB2-BD59-A6C34878D82A}">
                    <a16:rowId xmlns:a16="http://schemas.microsoft.com/office/drawing/2014/main" val="10001"/>
                  </a:ext>
                </a:extLst>
              </a:tr>
              <a:tr h="94324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dirty="0">
                        <a:latin typeface="Open Sans"/>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latin typeface="Open Sans"/>
                          <a:cs typeface="Calibri" panose="020F0502020204030204" pitchFamily="34" charset="0"/>
                        </a:rPr>
                        <a:t>Copays: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latin typeface="Open Sans"/>
                          <a:cs typeface="Calibri" panose="020F0502020204030204" pitchFamily="34" charset="0"/>
                        </a:rPr>
                        <a:t>In-network</a:t>
                      </a:r>
                    </a:p>
                  </a:txBody>
                  <a:tcPr marL="76462" marR="76462" marT="38231" marB="38231">
                    <a:solidFill>
                      <a:srgbClr val="059033">
                        <a:alpha val="1490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Open Sans"/>
                          <a:cs typeface="Calibri" panose="020F0502020204030204" pitchFamily="34" charset="0"/>
                        </a:rPr>
                        <a:t>Up to a 30-day supply of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Open Sans"/>
                          <a:cs typeface="Calibri" panose="020F0502020204030204" pitchFamily="34" charset="0"/>
                        </a:rPr>
                        <a:t>Non-maintenance medications: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Open Sans"/>
                          <a:cs typeface="Calibri" panose="020F0502020204030204" pitchFamily="34" charset="0"/>
                        </a:rPr>
                        <a:t>Tier 1: $10, Tier 2: $35, Tier 3:$60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Open Sans"/>
                          <a:cs typeface="Calibri" panose="020F0502020204030204" pitchFamily="34" charset="0"/>
                        </a:rPr>
                        <a:t>Maintenance medications: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Open Sans"/>
                          <a:cs typeface="Calibri" panose="020F0502020204030204" pitchFamily="34" charset="0"/>
                        </a:rPr>
                        <a:t>Tier 1: $10, Tier 2: $45, Tier 3:$75</a:t>
                      </a:r>
                    </a:p>
                  </a:txBody>
                  <a:tcPr marL="76462" marR="76462" marT="38231" marB="38231">
                    <a:solidFill>
                      <a:srgbClr val="059033">
                        <a:alpha val="1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Open Sans"/>
                          <a:cs typeface="Calibri" panose="020F0502020204030204" pitchFamily="34" charset="0"/>
                        </a:rPr>
                        <a:t>20% coinsurance after the annual deductible is met.</a:t>
                      </a:r>
                    </a:p>
                  </a:txBody>
                  <a:tcPr marL="76462" marR="76462" marT="38231" marB="38231">
                    <a:solidFill>
                      <a:srgbClr val="059033">
                        <a:alpha val="14902"/>
                      </a:srgbClr>
                    </a:solidFill>
                  </a:tcPr>
                </a:tc>
                <a:extLst>
                  <a:ext uri="{0D108BD9-81ED-4DB2-BD59-A6C34878D82A}">
                    <a16:rowId xmlns:a16="http://schemas.microsoft.com/office/drawing/2014/main" val="10002"/>
                  </a:ext>
                </a:extLst>
              </a:tr>
              <a:tr h="682106">
                <a:tc>
                  <a:txBody>
                    <a:bodyPr/>
                    <a:lstStyle/>
                    <a:p>
                      <a:pPr algn="ctr"/>
                      <a:r>
                        <a:rPr lang="en-US" sz="1400" b="1" dirty="0">
                          <a:latin typeface="Open Sans"/>
                          <a:cs typeface="Calibri" panose="020F0502020204030204" pitchFamily="34" charset="0"/>
                        </a:rPr>
                        <a:t>Extended Days Supply (EDS)</a:t>
                      </a:r>
                    </a:p>
                    <a:p>
                      <a:pPr algn="ctr"/>
                      <a:r>
                        <a:rPr lang="en-US" sz="1400" b="1" dirty="0">
                          <a:latin typeface="Open Sans"/>
                          <a:cs typeface="Calibri" panose="020F0502020204030204" pitchFamily="34" charset="0"/>
                        </a:rPr>
                        <a:t>In-Network</a:t>
                      </a:r>
                    </a:p>
                  </a:txBody>
                  <a:tcPr marL="76462" marR="76462" marT="38231" marB="38231">
                    <a:solidFill>
                      <a:srgbClr val="059033">
                        <a:alpha val="2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b="1" kern="1200" dirty="0">
                        <a:solidFill>
                          <a:schemeClr val="dk1"/>
                        </a:solidFill>
                        <a:latin typeface="Open Sans"/>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Open Sans"/>
                          <a:ea typeface="+mn-ea"/>
                          <a:cs typeface="Calibri" panose="020F0502020204030204" pitchFamily="34" charset="0"/>
                        </a:rPr>
                        <a:t>90-Day Supply: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Open Sans"/>
                          <a:cs typeface="Calibri" panose="020F0502020204030204" pitchFamily="34" charset="0"/>
                        </a:rPr>
                        <a:t>Tier 1: $30, Tier 2: $105, Tier 3:$180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Open Sans"/>
                        <a:cs typeface="Calibri" panose="020F0502020204030204" pitchFamily="34" charset="0"/>
                      </a:endParaRPr>
                    </a:p>
                  </a:txBody>
                  <a:tcPr marL="76462" marR="76462" marT="38231" marB="38231">
                    <a:solidFill>
                      <a:srgbClr val="059033">
                        <a:alpha val="2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Open Sans"/>
                          <a:cs typeface="Calibri" panose="020F0502020204030204" pitchFamily="34" charset="0"/>
                        </a:rPr>
                        <a:t>20% coinsurance after the annual deductible is met.</a:t>
                      </a:r>
                    </a:p>
                  </a:txBody>
                  <a:tcPr marL="76462" marR="76462" marT="38231" marB="38231">
                    <a:solidFill>
                      <a:srgbClr val="059033">
                        <a:alpha val="25098"/>
                      </a:srgbClr>
                    </a:solidFill>
                  </a:tcPr>
                </a:tc>
                <a:extLst>
                  <a:ext uri="{0D108BD9-81ED-4DB2-BD59-A6C34878D82A}">
                    <a16:rowId xmlns:a16="http://schemas.microsoft.com/office/drawing/2014/main" val="10003"/>
                  </a:ext>
                </a:extLst>
              </a:tr>
              <a:tr h="479000">
                <a:tc>
                  <a:txBody>
                    <a:bodyPr/>
                    <a:lstStyle/>
                    <a:p>
                      <a:pPr algn="ctr"/>
                      <a:r>
                        <a:rPr lang="en-US" sz="1400" b="1" dirty="0">
                          <a:latin typeface="Open Sans"/>
                          <a:cs typeface="Calibri" panose="020F0502020204030204" pitchFamily="34" charset="0"/>
                        </a:rPr>
                        <a:t>Copays:</a:t>
                      </a:r>
                    </a:p>
                    <a:p>
                      <a:pPr algn="ctr"/>
                      <a:r>
                        <a:rPr lang="en-US" sz="1400" b="1" dirty="0">
                          <a:latin typeface="Open Sans"/>
                          <a:cs typeface="Calibri" panose="020F0502020204030204" pitchFamily="34" charset="0"/>
                        </a:rPr>
                        <a:t>Out-of-Network</a:t>
                      </a:r>
                    </a:p>
                  </a:txBody>
                  <a:tcPr marL="76462" marR="76462" marT="38231" marB="38231">
                    <a:solidFill>
                      <a:srgbClr val="059033">
                        <a:alpha val="14902"/>
                      </a:srgbClr>
                    </a:solidFill>
                  </a:tcPr>
                </a:tc>
                <a:tc>
                  <a:txBody>
                    <a:bodyPr/>
                    <a:lstStyle/>
                    <a:p>
                      <a:pPr algn="ctr"/>
                      <a:r>
                        <a:rPr lang="en-US" sz="1200" dirty="0">
                          <a:latin typeface="Open Sans"/>
                          <a:cs typeface="Calibri" panose="020F0502020204030204" pitchFamily="34" charset="0"/>
                        </a:rPr>
                        <a:t>Copay PLUS 40% coinsurance for all three tiers.</a:t>
                      </a:r>
                    </a:p>
                  </a:txBody>
                  <a:tcPr marL="76462" marR="76462" marT="38231" marB="38231">
                    <a:solidFill>
                      <a:srgbClr val="059033">
                        <a:alpha val="1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Open Sans"/>
                          <a:cs typeface="Calibri" panose="020F0502020204030204" pitchFamily="34" charset="0"/>
                        </a:rPr>
                        <a:t>40% coinsurance after the annual deductible is met.</a:t>
                      </a:r>
                    </a:p>
                  </a:txBody>
                  <a:tcPr marL="76462" marR="76462" marT="38231" marB="38231">
                    <a:solidFill>
                      <a:srgbClr val="059033">
                        <a:alpha val="14902"/>
                      </a:srgbClr>
                    </a:solidFill>
                  </a:tcPr>
                </a:tc>
                <a:extLst>
                  <a:ext uri="{0D108BD9-81ED-4DB2-BD59-A6C34878D82A}">
                    <a16:rowId xmlns:a16="http://schemas.microsoft.com/office/drawing/2014/main" val="2819942322"/>
                  </a:ext>
                </a:extLst>
              </a:tr>
              <a:tr h="275894">
                <a:tc>
                  <a:txBody>
                    <a:bodyPr/>
                    <a:lstStyle/>
                    <a:p>
                      <a:pPr algn="ctr"/>
                      <a:r>
                        <a:rPr lang="en-US" sz="1400" b="1" dirty="0">
                          <a:latin typeface="Open Sans"/>
                          <a:cs typeface="Calibri" panose="020F0502020204030204" pitchFamily="34" charset="0"/>
                        </a:rPr>
                        <a:t>Mail Order</a:t>
                      </a:r>
                    </a:p>
                  </a:txBody>
                  <a:tcPr marL="76462" marR="76462" marT="38231" marB="38231">
                    <a:solidFill>
                      <a:srgbClr val="059033">
                        <a:alpha val="25098"/>
                      </a:srgbClr>
                    </a:solidFill>
                  </a:tcPr>
                </a:tc>
                <a:tc>
                  <a:txBody>
                    <a:bodyPr/>
                    <a:lstStyle/>
                    <a:p>
                      <a:pPr algn="ctr"/>
                      <a:r>
                        <a:rPr lang="en-US" sz="1200" dirty="0">
                          <a:latin typeface="Open Sans"/>
                          <a:cs typeface="Calibri" panose="020F0502020204030204" pitchFamily="34" charset="0"/>
                        </a:rPr>
                        <a:t>Yes</a:t>
                      </a:r>
                    </a:p>
                  </a:txBody>
                  <a:tcPr marL="76462" marR="76462" marT="38231" marB="38231">
                    <a:solidFill>
                      <a:srgbClr val="059033">
                        <a:alpha val="2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Open Sans"/>
                          <a:cs typeface="Calibri" panose="020F0502020204030204" pitchFamily="34" charset="0"/>
                        </a:rPr>
                        <a:t>Yes</a:t>
                      </a:r>
                    </a:p>
                  </a:txBody>
                  <a:tcPr marL="76462" marR="76462" marT="38231" marB="38231">
                    <a:solidFill>
                      <a:srgbClr val="059033">
                        <a:alpha val="25098"/>
                      </a:srgbClr>
                    </a:solidFill>
                  </a:tcPr>
                </a:tc>
                <a:extLst>
                  <a:ext uri="{0D108BD9-81ED-4DB2-BD59-A6C34878D82A}">
                    <a16:rowId xmlns:a16="http://schemas.microsoft.com/office/drawing/2014/main" val="2490541839"/>
                  </a:ext>
                </a:extLst>
              </a:tr>
              <a:tr h="697255">
                <a:tc>
                  <a:txBody>
                    <a:bodyPr/>
                    <a:lstStyle/>
                    <a:p>
                      <a:pPr algn="ctr"/>
                      <a:r>
                        <a:rPr lang="en-US" sz="1400" b="1" dirty="0">
                          <a:latin typeface="Open Sans"/>
                          <a:cs typeface="Calibri" panose="020F0502020204030204" pitchFamily="34" charset="0"/>
                        </a:rPr>
                        <a:t>Brand-Name Drug Penalty</a:t>
                      </a:r>
                    </a:p>
                  </a:txBody>
                  <a:tcPr marL="76462" marR="76462" marT="38231" marB="38231">
                    <a:solidFill>
                      <a:srgbClr val="059033">
                        <a:alpha val="14902"/>
                      </a:srgbClr>
                    </a:solidFill>
                  </a:tcPr>
                </a:tc>
                <a:tc gridSpan="2">
                  <a:txBody>
                    <a:bodyPr/>
                    <a:lstStyle/>
                    <a:p>
                      <a:pPr algn="ctr"/>
                      <a:r>
                        <a:rPr lang="en-US" sz="1200" dirty="0">
                          <a:latin typeface="Open Sans"/>
                          <a:cs typeface="Calibri" panose="020F0502020204030204" pitchFamily="34" charset="0"/>
                        </a:rPr>
                        <a:t>If a generic drug is available and you choose the brand-name drug, you will pay the Tier 1 copay or coinsurance, as applicable, PLUS the difference in cost to the plan between the brand-name drug and the generic drug.</a:t>
                      </a:r>
                    </a:p>
                  </a:txBody>
                  <a:tcPr marL="95846" marR="95846" marT="47923" marB="47923">
                    <a:solidFill>
                      <a:srgbClr val="059033">
                        <a:alpha val="14902"/>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46542057"/>
                  </a:ext>
                </a:extLst>
              </a:tr>
            </a:tbl>
          </a:graphicData>
        </a:graphic>
      </p:graphicFrame>
      <p:pic>
        <p:nvPicPr>
          <p:cNvPr id="4" name="Picture 3">
            <a:extLst>
              <a:ext uri="{FF2B5EF4-FFF2-40B4-BE49-F238E27FC236}">
                <a16:creationId xmlns:a16="http://schemas.microsoft.com/office/drawing/2014/main" id="{BE3555E6-CBA8-3148-4CD2-AE7585E802FE}"/>
              </a:ext>
            </a:extLst>
          </p:cNvPr>
          <p:cNvPicPr>
            <a:picLocks noChangeAspect="1"/>
          </p:cNvPicPr>
          <p:nvPr/>
        </p:nvPicPr>
        <p:blipFill>
          <a:blip r:embed="rId3"/>
          <a:stretch>
            <a:fillRect/>
          </a:stretch>
        </p:blipFill>
        <p:spPr>
          <a:xfrm>
            <a:off x="9143628" y="887507"/>
            <a:ext cx="2667372" cy="4858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40D9A29-A336-4AD9-A525-87C177E927C9}"/>
              </a:ext>
            </a:extLst>
          </p:cNvPr>
          <p:cNvSpPr>
            <a:spLocks noGrp="1" noChangeArrowheads="1"/>
          </p:cNvSpPr>
          <p:nvPr>
            <p:ph type="title"/>
          </p:nvPr>
        </p:nvSpPr>
        <p:spPr>
          <a:xfrm>
            <a:off x="3916219" y="839310"/>
            <a:ext cx="3971636" cy="639763"/>
          </a:xfrm>
        </p:spPr>
        <p:txBody>
          <a:bodyPr>
            <a:noAutofit/>
          </a:bodyPr>
          <a:lstStyle/>
          <a:p>
            <a:pPr algn="ctr" eaLnBrk="1" hangingPunct="1"/>
            <a:r>
              <a:rPr lang="en-US" altLang="en-US" sz="4000" dirty="0">
                <a:latin typeface="Open Sans"/>
              </a:rPr>
              <a:t>Virtual Visits</a:t>
            </a:r>
          </a:p>
        </p:txBody>
      </p:sp>
      <p:sp>
        <p:nvSpPr>
          <p:cNvPr id="22531" name="Rectangle 3">
            <a:extLst>
              <a:ext uri="{FF2B5EF4-FFF2-40B4-BE49-F238E27FC236}">
                <a16:creationId xmlns:a16="http://schemas.microsoft.com/office/drawing/2014/main" id="{2EBFBF60-3E30-4484-B89C-1500DE6D42BC}"/>
              </a:ext>
            </a:extLst>
          </p:cNvPr>
          <p:cNvSpPr>
            <a:spLocks noChangeArrowheads="1"/>
          </p:cNvSpPr>
          <p:nvPr/>
        </p:nvSpPr>
        <p:spPr bwMode="auto">
          <a:xfrm>
            <a:off x="888725" y="4727271"/>
            <a:ext cx="434394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lvl="1" eaLnBrk="1" hangingPunct="1">
              <a:lnSpc>
                <a:spcPct val="100000"/>
              </a:lnSpc>
              <a:spcBef>
                <a:spcPct val="0"/>
              </a:spcBef>
              <a:buFontTx/>
              <a:buNone/>
            </a:pPr>
            <a:r>
              <a:rPr lang="en-US" altLang="en-US" sz="1600" dirty="0">
                <a:solidFill>
                  <a:srgbClr val="FF0000"/>
                </a:solidFill>
                <a:latin typeface="Open Sans"/>
              </a:rPr>
              <a:t>PCP referrals are not required, but you must use a network virtual visit provider. </a:t>
            </a:r>
          </a:p>
        </p:txBody>
      </p:sp>
      <p:pic>
        <p:nvPicPr>
          <p:cNvPr id="22532" name="Picture 4">
            <a:extLst>
              <a:ext uri="{FF2B5EF4-FFF2-40B4-BE49-F238E27FC236}">
                <a16:creationId xmlns:a16="http://schemas.microsoft.com/office/drawing/2014/main" id="{040AAB0E-DACA-4CEA-8275-9CB7A919D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771" y="5473025"/>
            <a:ext cx="1726789" cy="51311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Image result for md live logo">
            <a:extLst>
              <a:ext uri="{FF2B5EF4-FFF2-40B4-BE49-F238E27FC236}">
                <a16:creationId xmlns:a16="http://schemas.microsoft.com/office/drawing/2014/main" id="{CAA2B073-7095-45DF-B7EB-3FE34E0BBE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373" y="5585369"/>
            <a:ext cx="1616137" cy="28842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288BD13-1D51-4582-9BDA-28C54B2B497D}"/>
              </a:ext>
            </a:extLst>
          </p:cNvPr>
          <p:cNvSpPr/>
          <p:nvPr/>
        </p:nvSpPr>
        <p:spPr>
          <a:xfrm>
            <a:off x="6556486" y="1752283"/>
            <a:ext cx="5116030" cy="3816429"/>
          </a:xfrm>
          <a:prstGeom prst="rect">
            <a:avLst/>
          </a:prstGeom>
        </p:spPr>
        <p:txBody>
          <a:bodyPr wrap="square">
            <a:spAutoFit/>
          </a:bodyPr>
          <a:lstStyle/>
          <a:p>
            <a:pPr marL="285750" indent="-285750" eaLnBrk="1" fontAlgn="auto" hangingPunct="1">
              <a:spcBef>
                <a:spcPts val="0"/>
              </a:spcBef>
              <a:spcAft>
                <a:spcPts val="0"/>
              </a:spcAft>
              <a:buClr>
                <a:srgbClr val="00853E"/>
              </a:buClr>
              <a:buFont typeface="Arial" panose="020B0604020202020204" pitchFamily="34" charset="0"/>
              <a:buChar char="•"/>
              <a:defRPr/>
            </a:pPr>
            <a:r>
              <a:rPr lang="en-US" sz="1600" dirty="0">
                <a:latin typeface="Open Sans"/>
              </a:rPr>
              <a:t>With </a:t>
            </a:r>
            <a:r>
              <a:rPr lang="en-US" sz="1600" b="1" dirty="0">
                <a:solidFill>
                  <a:srgbClr val="059033"/>
                </a:solidFill>
                <a:latin typeface="Open Sans"/>
              </a:rPr>
              <a:t>Mental Health Virtual Visits</a:t>
            </a:r>
            <a:r>
              <a:rPr lang="en-US" sz="1600" dirty="0">
                <a:latin typeface="Open Sans"/>
              </a:rPr>
              <a:t> a licensed mental health professional can help with multiple mental health issues.</a:t>
            </a:r>
          </a:p>
          <a:p>
            <a:pPr marL="285750" indent="-285750" eaLnBrk="1" fontAlgn="auto" hangingPunct="1">
              <a:spcBef>
                <a:spcPts val="0"/>
              </a:spcBef>
              <a:spcAft>
                <a:spcPts val="0"/>
              </a:spcAft>
              <a:buClr>
                <a:srgbClr val="00853E"/>
              </a:buClr>
              <a:buFont typeface="Arial" panose="020B0604020202020204" pitchFamily="34" charset="0"/>
              <a:buChar char="•"/>
              <a:defRPr/>
            </a:pPr>
            <a:endParaRPr lang="en-US" sz="1600" dirty="0">
              <a:latin typeface="Open Sans"/>
            </a:endParaRPr>
          </a:p>
          <a:p>
            <a:pPr marL="285750" indent="-285750" eaLnBrk="1" fontAlgn="auto" hangingPunct="1">
              <a:spcBef>
                <a:spcPts val="0"/>
              </a:spcBef>
              <a:spcAft>
                <a:spcPts val="0"/>
              </a:spcAft>
              <a:buClr>
                <a:srgbClr val="00853E"/>
              </a:buClr>
              <a:buFont typeface="Arial" panose="020B0604020202020204" pitchFamily="34" charset="0"/>
              <a:buChar char="•"/>
              <a:defRPr/>
            </a:pPr>
            <a:r>
              <a:rPr lang="en-US" sz="1600" dirty="0">
                <a:latin typeface="Open Sans"/>
              </a:rPr>
              <a:t>Appointments must be made in advance and are by video only.</a:t>
            </a:r>
          </a:p>
          <a:p>
            <a:pPr marL="742950" lvl="1" indent="-285750" eaLnBrk="1" fontAlgn="auto" hangingPunct="1">
              <a:spcBef>
                <a:spcPts val="0"/>
              </a:spcBef>
              <a:spcAft>
                <a:spcPts val="0"/>
              </a:spcAft>
              <a:buClr>
                <a:srgbClr val="00853E"/>
              </a:buClr>
              <a:buFont typeface="Arial" panose="020B0604020202020204" pitchFamily="34" charset="0"/>
              <a:buChar char="•"/>
              <a:defRPr/>
            </a:pPr>
            <a:r>
              <a:rPr lang="en-US" sz="1600" dirty="0">
                <a:latin typeface="Open Sans"/>
              </a:rPr>
              <a:t>Typically available within 5-7 days on average, could take up to two weeks.  </a:t>
            </a:r>
          </a:p>
          <a:p>
            <a:pPr eaLnBrk="1" fontAlgn="auto" hangingPunct="1">
              <a:spcBef>
                <a:spcPts val="0"/>
              </a:spcBef>
              <a:spcAft>
                <a:spcPts val="0"/>
              </a:spcAft>
              <a:buClr>
                <a:srgbClr val="00853E"/>
              </a:buClr>
              <a:defRPr/>
            </a:pPr>
            <a:endParaRPr lang="en-US" sz="1600" dirty="0">
              <a:latin typeface="Open Sans"/>
            </a:endParaRPr>
          </a:p>
          <a:p>
            <a:pPr marL="285750" indent="-285750" eaLnBrk="1" fontAlgn="auto" hangingPunct="1">
              <a:spcBef>
                <a:spcPts val="0"/>
              </a:spcBef>
              <a:spcAft>
                <a:spcPts val="0"/>
              </a:spcAft>
              <a:buClr>
                <a:srgbClr val="00853E"/>
              </a:buClr>
              <a:buFont typeface="Arial" panose="020B0604020202020204" pitchFamily="34" charset="0"/>
              <a:buChar char="•"/>
              <a:defRPr/>
            </a:pPr>
            <a:r>
              <a:rPr lang="en-US" sz="1600" b="1" dirty="0">
                <a:latin typeface="Open Sans"/>
              </a:rPr>
              <a:t>$0 copay </a:t>
            </a:r>
            <a:r>
              <a:rPr lang="en-US" sz="1600" dirty="0">
                <a:latin typeface="Open Sans"/>
              </a:rPr>
              <a:t>if enrolled in:</a:t>
            </a:r>
          </a:p>
          <a:p>
            <a:pPr marL="742950" lvl="1" indent="-285750" eaLnBrk="1" fontAlgn="auto" hangingPunct="1">
              <a:spcBef>
                <a:spcPts val="0"/>
              </a:spcBef>
              <a:spcAft>
                <a:spcPts val="0"/>
              </a:spcAft>
              <a:buClr>
                <a:srgbClr val="00853E"/>
              </a:buClr>
              <a:buFont typeface="Arial" panose="020B0604020202020204" pitchFamily="34" charset="0"/>
              <a:buChar char="•"/>
              <a:defRPr/>
            </a:pPr>
            <a:r>
              <a:rPr lang="en-US" sz="1600" dirty="0">
                <a:latin typeface="Open Sans"/>
              </a:rPr>
              <a:t>Health Select of Texas</a:t>
            </a:r>
          </a:p>
          <a:p>
            <a:pPr marL="742950" lvl="1" indent="-285750" eaLnBrk="1" fontAlgn="auto" hangingPunct="1">
              <a:spcBef>
                <a:spcPts val="0"/>
              </a:spcBef>
              <a:spcAft>
                <a:spcPts val="0"/>
              </a:spcAft>
              <a:buClr>
                <a:srgbClr val="00853E"/>
              </a:buClr>
              <a:buFont typeface="Arial" panose="020B0604020202020204" pitchFamily="34" charset="0"/>
              <a:buChar char="•"/>
              <a:defRPr/>
            </a:pPr>
            <a:endParaRPr lang="en-US" sz="1600" dirty="0">
              <a:latin typeface="Open Sans"/>
            </a:endParaRPr>
          </a:p>
          <a:p>
            <a:pPr marL="285750" indent="-285750" eaLnBrk="1" fontAlgn="auto" hangingPunct="1">
              <a:spcBef>
                <a:spcPts val="0"/>
              </a:spcBef>
              <a:spcAft>
                <a:spcPts val="0"/>
              </a:spcAft>
              <a:buClr>
                <a:srgbClr val="00853E"/>
              </a:buClr>
              <a:buFont typeface="Arial" panose="020B0604020202020204" pitchFamily="34" charset="0"/>
              <a:buChar char="•"/>
              <a:defRPr/>
            </a:pPr>
            <a:r>
              <a:rPr lang="en-US" sz="1600" dirty="0">
                <a:latin typeface="Open Sans"/>
              </a:rPr>
              <a:t>Consumer Directed HealthSelect participants are subject to </a:t>
            </a:r>
            <a:r>
              <a:rPr lang="en-US" sz="1600" b="1" dirty="0">
                <a:latin typeface="Open Sans"/>
              </a:rPr>
              <a:t>deductible</a:t>
            </a:r>
            <a:r>
              <a:rPr lang="en-US" sz="1600" dirty="0">
                <a:latin typeface="Open Sans"/>
              </a:rPr>
              <a:t> and </a:t>
            </a:r>
            <a:r>
              <a:rPr lang="en-US" sz="1600" b="1" dirty="0">
                <a:latin typeface="Open Sans"/>
              </a:rPr>
              <a:t>coinsurance</a:t>
            </a:r>
            <a:r>
              <a:rPr lang="en-US" sz="1600" dirty="0">
                <a:latin typeface="Open Sans"/>
              </a:rPr>
              <a:t>.</a:t>
            </a:r>
          </a:p>
          <a:p>
            <a:pPr lvl="1" eaLnBrk="1" fontAlgn="auto" hangingPunct="1">
              <a:spcBef>
                <a:spcPts val="0"/>
              </a:spcBef>
              <a:spcAft>
                <a:spcPts val="0"/>
              </a:spcAft>
              <a:defRPr/>
            </a:pPr>
            <a:endParaRPr lang="en-US" dirty="0">
              <a:latin typeface="Open Sans"/>
            </a:endParaRPr>
          </a:p>
        </p:txBody>
      </p:sp>
      <p:sp>
        <p:nvSpPr>
          <p:cNvPr id="10" name="Rectangle 9">
            <a:extLst>
              <a:ext uri="{FF2B5EF4-FFF2-40B4-BE49-F238E27FC236}">
                <a16:creationId xmlns:a16="http://schemas.microsoft.com/office/drawing/2014/main" id="{72B35880-F319-41BB-B1D7-3F79D7C94C85}"/>
              </a:ext>
            </a:extLst>
          </p:cNvPr>
          <p:cNvSpPr/>
          <p:nvPr/>
        </p:nvSpPr>
        <p:spPr>
          <a:xfrm>
            <a:off x="714374" y="1752283"/>
            <a:ext cx="4692650" cy="3076575"/>
          </a:xfrm>
          <a:prstGeom prst="rect">
            <a:avLst/>
          </a:prstGeom>
        </p:spPr>
        <p:txBody>
          <a:bodyPr>
            <a:spAutoFit/>
          </a:bodyPr>
          <a:lstStyle/>
          <a:p>
            <a:pPr marL="285750" indent="-285750" eaLnBrk="1" fontAlgn="auto" hangingPunct="1">
              <a:spcBef>
                <a:spcPts val="0"/>
              </a:spcBef>
              <a:spcAft>
                <a:spcPts val="0"/>
              </a:spcAft>
              <a:buClr>
                <a:srgbClr val="00853E"/>
              </a:buClr>
              <a:buFont typeface="Arial" panose="020B0604020202020204" pitchFamily="34" charset="0"/>
              <a:buChar char="•"/>
              <a:defRPr/>
            </a:pPr>
            <a:r>
              <a:rPr lang="en-US" sz="1600" dirty="0">
                <a:latin typeface="Open Sans"/>
              </a:rPr>
              <a:t>With </a:t>
            </a:r>
            <a:r>
              <a:rPr lang="en-US" sz="1600" b="1" dirty="0">
                <a:solidFill>
                  <a:srgbClr val="059033"/>
                </a:solidFill>
                <a:latin typeface="Open Sans"/>
              </a:rPr>
              <a:t>Medical Virtual Visits</a:t>
            </a:r>
            <a:r>
              <a:rPr lang="en-US" sz="1600" dirty="0">
                <a:latin typeface="Open Sans"/>
              </a:rPr>
              <a:t> you have 24/7 access to a healthcare provider for non-emergent medical care such as a cold, the flu, headaches, pinkeye, bladder/UTI infections, and so much more! </a:t>
            </a:r>
          </a:p>
          <a:p>
            <a:pPr eaLnBrk="1" fontAlgn="auto" hangingPunct="1">
              <a:spcBef>
                <a:spcPts val="0"/>
              </a:spcBef>
              <a:spcAft>
                <a:spcPts val="0"/>
              </a:spcAft>
              <a:buClr>
                <a:srgbClr val="00853E"/>
              </a:buClr>
              <a:defRPr/>
            </a:pPr>
            <a:endParaRPr lang="en-US" sz="1600" dirty="0">
              <a:latin typeface="Open Sans"/>
            </a:endParaRPr>
          </a:p>
          <a:p>
            <a:pPr marL="285750" indent="-285750" eaLnBrk="1" fontAlgn="auto" hangingPunct="1">
              <a:spcBef>
                <a:spcPts val="0"/>
              </a:spcBef>
              <a:spcAft>
                <a:spcPts val="0"/>
              </a:spcAft>
              <a:buClr>
                <a:srgbClr val="00853E"/>
              </a:buClr>
              <a:buFont typeface="Arial" panose="020B0604020202020204" pitchFamily="34" charset="0"/>
              <a:buChar char="•"/>
              <a:defRPr/>
            </a:pPr>
            <a:r>
              <a:rPr lang="en-US" sz="1600" b="1" dirty="0">
                <a:latin typeface="Open Sans"/>
              </a:rPr>
              <a:t>No Cost </a:t>
            </a:r>
            <a:r>
              <a:rPr lang="en-US" sz="1600" dirty="0">
                <a:latin typeface="Open Sans"/>
              </a:rPr>
              <a:t>if enrolled in:</a:t>
            </a:r>
          </a:p>
          <a:p>
            <a:pPr marL="742950" lvl="1" indent="-285750" eaLnBrk="1" fontAlgn="auto" hangingPunct="1">
              <a:spcBef>
                <a:spcPts val="0"/>
              </a:spcBef>
              <a:spcAft>
                <a:spcPts val="0"/>
              </a:spcAft>
              <a:buClr>
                <a:srgbClr val="00853E"/>
              </a:buClr>
              <a:buFont typeface="Arial" panose="020B0604020202020204" pitchFamily="34" charset="0"/>
              <a:buChar char="•"/>
              <a:defRPr/>
            </a:pPr>
            <a:r>
              <a:rPr lang="en-US" sz="1600" dirty="0">
                <a:latin typeface="Open Sans"/>
              </a:rPr>
              <a:t>Health Select of Texas</a:t>
            </a:r>
          </a:p>
          <a:p>
            <a:pPr marL="742950" lvl="1" indent="-285750" eaLnBrk="1" fontAlgn="auto" hangingPunct="1">
              <a:spcBef>
                <a:spcPts val="0"/>
              </a:spcBef>
              <a:spcAft>
                <a:spcPts val="0"/>
              </a:spcAft>
              <a:buClr>
                <a:srgbClr val="00853E"/>
              </a:buClr>
              <a:buFont typeface="Arial" panose="020B0604020202020204" pitchFamily="34" charset="0"/>
              <a:buChar char="•"/>
              <a:defRPr/>
            </a:pPr>
            <a:endParaRPr lang="en-US" sz="1600" dirty="0">
              <a:latin typeface="Open Sans"/>
            </a:endParaRPr>
          </a:p>
          <a:p>
            <a:pPr marL="285750" indent="-285750" eaLnBrk="1" fontAlgn="auto" hangingPunct="1">
              <a:spcBef>
                <a:spcPts val="0"/>
              </a:spcBef>
              <a:spcAft>
                <a:spcPts val="0"/>
              </a:spcAft>
              <a:buClr>
                <a:srgbClr val="00853E"/>
              </a:buClr>
              <a:buFont typeface="Arial" panose="020B0604020202020204" pitchFamily="34" charset="0"/>
              <a:buChar char="•"/>
              <a:defRPr/>
            </a:pPr>
            <a:r>
              <a:rPr lang="en-US" sz="1600" dirty="0">
                <a:latin typeface="Open Sans"/>
              </a:rPr>
              <a:t>Consumer Directed HealthSelect participants are subject to </a:t>
            </a:r>
            <a:r>
              <a:rPr lang="en-US" sz="1600" b="1" dirty="0">
                <a:latin typeface="Open Sans"/>
              </a:rPr>
              <a:t>deductible</a:t>
            </a:r>
            <a:r>
              <a:rPr lang="en-US" sz="1600" dirty="0">
                <a:latin typeface="Open Sans"/>
              </a:rPr>
              <a:t> and </a:t>
            </a:r>
            <a:r>
              <a:rPr lang="en-US" sz="1600" b="1" dirty="0">
                <a:latin typeface="Open Sans"/>
              </a:rPr>
              <a:t>coinsurance</a:t>
            </a:r>
            <a:r>
              <a:rPr lang="en-US" sz="1600" dirty="0">
                <a:latin typeface="Open Sans"/>
              </a:rPr>
              <a:t>.</a:t>
            </a:r>
          </a:p>
          <a:p>
            <a:pPr lvl="1" eaLnBrk="1" fontAlgn="auto" hangingPunct="1">
              <a:spcBef>
                <a:spcPts val="0"/>
              </a:spcBef>
              <a:spcAft>
                <a:spcPts val="0"/>
              </a:spcAft>
              <a:defRPr/>
            </a:pPr>
            <a:endParaRPr lang="en-US" dirty="0">
              <a:latin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FB987D2-D6F6-490A-9B0F-12CD5118EEAB}"/>
              </a:ext>
            </a:extLst>
          </p:cNvPr>
          <p:cNvSpPr txBox="1">
            <a:spLocks noChangeArrowheads="1"/>
          </p:cNvSpPr>
          <p:nvPr/>
        </p:nvSpPr>
        <p:spPr bwMode="auto">
          <a:xfrm>
            <a:off x="1402555" y="1336386"/>
            <a:ext cx="1094326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spcBef>
                <a:spcPct val="0"/>
              </a:spcBef>
              <a:buFontTx/>
              <a:buNone/>
            </a:pPr>
            <a:r>
              <a:rPr lang="en-US" altLang="en-US" sz="3600" dirty="0">
                <a:latin typeface="Open Sans"/>
                <a:cs typeface="Calibri" panose="020F0502020204030204" pitchFamily="34" charset="0"/>
              </a:rPr>
              <a:t>Tobacco-user Premium and Cessation Program</a:t>
            </a:r>
          </a:p>
        </p:txBody>
      </p:sp>
      <p:sp>
        <p:nvSpPr>
          <p:cNvPr id="19460" name="Title 1">
            <a:extLst>
              <a:ext uri="{FF2B5EF4-FFF2-40B4-BE49-F238E27FC236}">
                <a16:creationId xmlns:a16="http://schemas.microsoft.com/office/drawing/2014/main" id="{A62D4BB2-B975-4448-B01E-58AB78149CC2}"/>
              </a:ext>
            </a:extLst>
          </p:cNvPr>
          <p:cNvSpPr txBox="1">
            <a:spLocks noChangeArrowheads="1"/>
          </p:cNvSpPr>
          <p:nvPr/>
        </p:nvSpPr>
        <p:spPr bwMode="auto">
          <a:xfrm>
            <a:off x="1536921" y="2076632"/>
            <a:ext cx="10117591"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marL="0" indent="0">
              <a:lnSpc>
                <a:spcPct val="100000"/>
              </a:lnSpc>
              <a:spcBef>
                <a:spcPct val="0"/>
              </a:spcBef>
              <a:spcAft>
                <a:spcPts val="600"/>
              </a:spcAft>
              <a:buNone/>
              <a:defRPr/>
            </a:pPr>
            <a:r>
              <a:rPr lang="en-US" sz="2000" dirty="0">
                <a:latin typeface="Open Sans"/>
                <a:cs typeface="Calibri" panose="020F0502020204030204" pitchFamily="34" charset="0"/>
              </a:rPr>
              <a:t>Tobacco products are all types of tobacco, including but not limited to cigarettes, cigars, pipe tobacco, chewing tobacco, snuff, dip and all e-cigarettes and vaping products.</a:t>
            </a:r>
            <a:endParaRPr lang="en-US" altLang="en-US" sz="2000" dirty="0">
              <a:latin typeface="Open Sans"/>
              <a:cs typeface="Calibri" panose="020F0502020204030204" pitchFamily="34" charset="0"/>
            </a:endParaRPr>
          </a:p>
        </p:txBody>
      </p:sp>
      <p:graphicFrame>
        <p:nvGraphicFramePr>
          <p:cNvPr id="3" name="Table 2">
            <a:extLst>
              <a:ext uri="{FF2B5EF4-FFF2-40B4-BE49-F238E27FC236}">
                <a16:creationId xmlns:a16="http://schemas.microsoft.com/office/drawing/2014/main" id="{6E381C88-FA83-49B1-9957-33ED8EC320F7}"/>
              </a:ext>
            </a:extLst>
          </p:cNvPr>
          <p:cNvGraphicFramePr>
            <a:graphicFrameLocks noGrp="1"/>
          </p:cNvGraphicFramePr>
          <p:nvPr>
            <p:extLst>
              <p:ext uri="{D42A27DB-BD31-4B8C-83A1-F6EECF244321}">
                <p14:modId xmlns:p14="http://schemas.microsoft.com/office/powerpoint/2010/main" val="2888913479"/>
              </p:ext>
            </p:extLst>
          </p:nvPr>
        </p:nvGraphicFramePr>
        <p:xfrm>
          <a:off x="1767906" y="2972959"/>
          <a:ext cx="9323804" cy="2254556"/>
        </p:xfrm>
        <a:graphic>
          <a:graphicData uri="http://schemas.openxmlformats.org/drawingml/2006/table">
            <a:tbl>
              <a:tblPr firstRow="1" bandRow="1">
                <a:tableStyleId>{5C22544A-7EE6-4342-B048-85BDC9FD1C3A}</a:tableStyleId>
              </a:tblPr>
              <a:tblGrid>
                <a:gridCol w="6039363">
                  <a:extLst>
                    <a:ext uri="{9D8B030D-6E8A-4147-A177-3AD203B41FA5}">
                      <a16:colId xmlns:a16="http://schemas.microsoft.com/office/drawing/2014/main" val="196977740"/>
                    </a:ext>
                  </a:extLst>
                </a:gridCol>
                <a:gridCol w="3284441">
                  <a:extLst>
                    <a:ext uri="{9D8B030D-6E8A-4147-A177-3AD203B41FA5}">
                      <a16:colId xmlns:a16="http://schemas.microsoft.com/office/drawing/2014/main" val="3936128723"/>
                    </a:ext>
                  </a:extLst>
                </a:gridCol>
              </a:tblGrid>
              <a:tr h="756300">
                <a:tc>
                  <a:txBody>
                    <a:bodyPr/>
                    <a:lstStyle/>
                    <a:p>
                      <a:pPr algn="ctr"/>
                      <a:r>
                        <a:rPr lang="en-US" sz="1600" dirty="0">
                          <a:latin typeface="Open Sans"/>
                        </a:rPr>
                        <a:t>Tobacco-users of Any Age and Adults Who Fail to </a:t>
                      </a:r>
                      <a:r>
                        <a:rPr lang="en-US" sz="1600" dirty="0">
                          <a:solidFill>
                            <a:schemeClr val="bg1"/>
                          </a:solidFill>
                          <a:latin typeface="Open Sans"/>
                        </a:rPr>
                        <a:t>Certify-</a:t>
                      </a:r>
                      <a:r>
                        <a:rPr lang="en-US" sz="1600" dirty="0">
                          <a:solidFill>
                            <a:srgbClr val="FF0000"/>
                          </a:solidFill>
                          <a:latin typeface="Open Sans"/>
                        </a:rPr>
                        <a:t>You must certify NO if you do not use these products!</a:t>
                      </a:r>
                    </a:p>
                  </a:txBody>
                  <a:tcPr marL="91455" marR="91455" marT="45690" marB="45690">
                    <a:solidFill>
                      <a:srgbClr val="059033"/>
                    </a:solidFill>
                  </a:tcPr>
                </a:tc>
                <a:tc>
                  <a:txBody>
                    <a:bodyPr/>
                    <a:lstStyle/>
                    <a:p>
                      <a:pPr algn="ctr"/>
                      <a:r>
                        <a:rPr lang="en-US" sz="1600" dirty="0">
                          <a:latin typeface="Open Sans"/>
                        </a:rPr>
                        <a:t>Monthly Tobacco-user Premium</a:t>
                      </a:r>
                    </a:p>
                  </a:txBody>
                  <a:tcPr marL="91455" marR="91455" marT="45690" marB="45690">
                    <a:solidFill>
                      <a:srgbClr val="059033"/>
                    </a:solidFill>
                  </a:tcPr>
                </a:tc>
                <a:extLst>
                  <a:ext uri="{0D108BD9-81ED-4DB2-BD59-A6C34878D82A}">
                    <a16:rowId xmlns:a16="http://schemas.microsoft.com/office/drawing/2014/main" val="2247467426"/>
                  </a:ext>
                </a:extLst>
              </a:tr>
              <a:tr h="459598">
                <a:tc>
                  <a:txBody>
                    <a:bodyPr/>
                    <a:lstStyle/>
                    <a:p>
                      <a:pPr algn="ctr"/>
                      <a:r>
                        <a:rPr lang="en-US" sz="1600" dirty="0">
                          <a:latin typeface="Open Sans"/>
                        </a:rPr>
                        <a:t>Member </a:t>
                      </a:r>
                      <a:r>
                        <a:rPr lang="en-US" sz="1600" u="sng" dirty="0">
                          <a:latin typeface="Open Sans"/>
                        </a:rPr>
                        <a:t>or</a:t>
                      </a:r>
                      <a:r>
                        <a:rPr lang="en-US" sz="1600" dirty="0">
                          <a:latin typeface="Open Sans"/>
                        </a:rPr>
                        <a:t> Spouse </a:t>
                      </a:r>
                      <a:r>
                        <a:rPr lang="en-US" sz="1600" u="sng" dirty="0">
                          <a:latin typeface="Open Sans"/>
                        </a:rPr>
                        <a:t>or</a:t>
                      </a:r>
                      <a:r>
                        <a:rPr lang="en-US" sz="1600" dirty="0">
                          <a:latin typeface="Open Sans"/>
                        </a:rPr>
                        <a:t> Child(ren)</a:t>
                      </a:r>
                    </a:p>
                  </a:txBody>
                  <a:tcPr marL="91455" marR="91455" marT="45690" marB="45690">
                    <a:solidFill>
                      <a:srgbClr val="059033">
                        <a:alpha val="25098"/>
                      </a:srgbClr>
                    </a:solidFill>
                  </a:tcPr>
                </a:tc>
                <a:tc>
                  <a:txBody>
                    <a:bodyPr/>
                    <a:lstStyle/>
                    <a:p>
                      <a:pPr algn="ctr"/>
                      <a:r>
                        <a:rPr lang="en-US" sz="1600" dirty="0">
                          <a:latin typeface="Open Sans"/>
                        </a:rPr>
                        <a:t>$30</a:t>
                      </a:r>
                    </a:p>
                  </a:txBody>
                  <a:tcPr marL="91455" marR="91455" marT="45690" marB="45690">
                    <a:solidFill>
                      <a:srgbClr val="059033">
                        <a:alpha val="25098"/>
                      </a:srgbClr>
                    </a:solidFill>
                  </a:tcPr>
                </a:tc>
                <a:extLst>
                  <a:ext uri="{0D108BD9-81ED-4DB2-BD59-A6C34878D82A}">
                    <a16:rowId xmlns:a16="http://schemas.microsoft.com/office/drawing/2014/main" val="1129624127"/>
                  </a:ext>
                </a:extLst>
              </a:tr>
              <a:tr h="579059">
                <a:tc>
                  <a:txBody>
                    <a:bodyPr/>
                    <a:lstStyle/>
                    <a:p>
                      <a:pPr algn="ctr"/>
                      <a:r>
                        <a:rPr lang="en-US" sz="1600" dirty="0">
                          <a:latin typeface="Open Sans"/>
                        </a:rPr>
                        <a:t>Member + Spouse </a:t>
                      </a:r>
                      <a:r>
                        <a:rPr lang="en-US" sz="1600" u="sng" dirty="0">
                          <a:latin typeface="Open Sans"/>
                        </a:rPr>
                        <a:t>or</a:t>
                      </a:r>
                      <a:r>
                        <a:rPr lang="en-US" sz="1600" dirty="0">
                          <a:latin typeface="Open Sans"/>
                        </a:rPr>
                        <a:t> Member + Child(ren) </a:t>
                      </a:r>
                    </a:p>
                    <a:p>
                      <a:pPr algn="ctr"/>
                      <a:r>
                        <a:rPr lang="en-US" sz="1600" u="sng" dirty="0">
                          <a:latin typeface="Open Sans"/>
                        </a:rPr>
                        <a:t>or</a:t>
                      </a:r>
                      <a:r>
                        <a:rPr lang="en-US" sz="1600" dirty="0">
                          <a:latin typeface="Open Sans"/>
                        </a:rPr>
                        <a:t> Spouse +Child(ren)</a:t>
                      </a:r>
                    </a:p>
                  </a:txBody>
                  <a:tcPr marL="91455" marR="91455" marT="45690" marB="45690">
                    <a:solidFill>
                      <a:srgbClr val="059033">
                        <a:alpha val="14902"/>
                      </a:srgbClr>
                    </a:solidFill>
                  </a:tcPr>
                </a:tc>
                <a:tc>
                  <a:txBody>
                    <a:bodyPr/>
                    <a:lstStyle/>
                    <a:p>
                      <a:pPr algn="ctr"/>
                      <a:r>
                        <a:rPr lang="en-US" sz="1600" dirty="0">
                          <a:latin typeface="Open Sans"/>
                        </a:rPr>
                        <a:t>$60</a:t>
                      </a:r>
                    </a:p>
                  </a:txBody>
                  <a:tcPr marL="91455" marR="91455" marT="45690" marB="45690">
                    <a:solidFill>
                      <a:srgbClr val="059033">
                        <a:alpha val="14902"/>
                      </a:srgbClr>
                    </a:solidFill>
                  </a:tcPr>
                </a:tc>
                <a:extLst>
                  <a:ext uri="{0D108BD9-81ED-4DB2-BD59-A6C34878D82A}">
                    <a16:rowId xmlns:a16="http://schemas.microsoft.com/office/drawing/2014/main" val="2307950907"/>
                  </a:ext>
                </a:extLst>
              </a:tr>
              <a:tr h="459598">
                <a:tc>
                  <a:txBody>
                    <a:bodyPr/>
                    <a:lstStyle/>
                    <a:p>
                      <a:pPr algn="ctr"/>
                      <a:r>
                        <a:rPr lang="en-US" sz="1600" dirty="0">
                          <a:latin typeface="Open Sans"/>
                        </a:rPr>
                        <a:t>Family (Member + Spouse + Child(ren))</a:t>
                      </a:r>
                    </a:p>
                  </a:txBody>
                  <a:tcPr marL="91455" marR="91455" marT="45690" marB="45690">
                    <a:solidFill>
                      <a:srgbClr val="059033">
                        <a:alpha val="25098"/>
                      </a:srgbClr>
                    </a:solidFill>
                  </a:tcPr>
                </a:tc>
                <a:tc>
                  <a:txBody>
                    <a:bodyPr/>
                    <a:lstStyle/>
                    <a:p>
                      <a:pPr algn="ctr"/>
                      <a:r>
                        <a:rPr lang="en-US" sz="1600" dirty="0">
                          <a:latin typeface="Open Sans"/>
                        </a:rPr>
                        <a:t>$90</a:t>
                      </a:r>
                    </a:p>
                  </a:txBody>
                  <a:tcPr marL="91455" marR="91455" marT="45690" marB="45690">
                    <a:solidFill>
                      <a:srgbClr val="059033">
                        <a:alpha val="25098"/>
                      </a:srgbClr>
                    </a:solidFill>
                  </a:tcPr>
                </a:tc>
                <a:extLst>
                  <a:ext uri="{0D108BD9-81ED-4DB2-BD59-A6C34878D82A}">
                    <a16:rowId xmlns:a16="http://schemas.microsoft.com/office/drawing/2014/main" val="435046514"/>
                  </a:ext>
                </a:extLst>
              </a:tr>
            </a:tbl>
          </a:graphicData>
        </a:graphic>
      </p:graphicFrame>
      <p:sp>
        <p:nvSpPr>
          <p:cNvPr id="5" name="Rectangle 3">
            <a:extLst>
              <a:ext uri="{FF2B5EF4-FFF2-40B4-BE49-F238E27FC236}">
                <a16:creationId xmlns:a16="http://schemas.microsoft.com/office/drawing/2014/main" id="{A2FE0834-1C5A-4CE9-842E-7C097B8C2FAF}"/>
              </a:ext>
            </a:extLst>
          </p:cNvPr>
          <p:cNvSpPr>
            <a:spLocks noChangeArrowheads="1"/>
          </p:cNvSpPr>
          <p:nvPr/>
        </p:nvSpPr>
        <p:spPr bwMode="auto">
          <a:xfrm>
            <a:off x="1402555" y="5232751"/>
            <a:ext cx="10117591"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914400" indent="-34290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algn="ctr">
              <a:lnSpc>
                <a:spcPct val="100000"/>
              </a:lnSpc>
              <a:spcBef>
                <a:spcPct val="0"/>
              </a:spcBef>
              <a:buFont typeface="Arial" panose="020B0604020202020204" pitchFamily="34" charset="0"/>
              <a:buNone/>
            </a:pPr>
            <a:r>
              <a:rPr lang="en-US" altLang="en-US" sz="1800" b="1" u="sng" dirty="0">
                <a:latin typeface="Open Sans"/>
                <a:ea typeface="Segoe UI Emoji" panose="020B0502040204020203" pitchFamily="34" charset="0"/>
                <a:cs typeface="Segoe UI Emoji" panose="020B0502040204020203" pitchFamily="34" charset="0"/>
              </a:rPr>
              <a:t>ERS offers the </a:t>
            </a:r>
            <a:r>
              <a:rPr lang="en-US" altLang="en-US" sz="1800" b="1" u="sng" dirty="0">
                <a:solidFill>
                  <a:srgbClr val="00853E"/>
                </a:solidFill>
                <a:latin typeface="Open Sans"/>
                <a:ea typeface="Segoe UI Emoji" panose="020B0502040204020203" pitchFamily="34" charset="0"/>
                <a:cs typeface="Segoe UI Emoji" panose="020B0502040204020203" pitchFamily="34" charset="0"/>
              </a:rPr>
              <a:t>Choose to Quit program </a:t>
            </a:r>
            <a:r>
              <a:rPr lang="en-US" altLang="en-US" sz="1800" b="1" u="sng" dirty="0">
                <a:latin typeface="Open Sans"/>
                <a:ea typeface="Segoe UI Emoji" panose="020B0502040204020203" pitchFamily="34" charset="0"/>
                <a:cs typeface="Segoe UI Emoji" panose="020B0502040204020203" pitchFamily="34" charset="0"/>
              </a:rPr>
              <a:t>to help employees or their dependents quit tobacco.</a:t>
            </a:r>
            <a:endParaRPr lang="en-US" altLang="en-US" sz="1200" b="1" u="sng" dirty="0">
              <a:latin typeface="Open Sans"/>
              <a:ea typeface="Segoe UI Emoji" panose="020B0502040204020203" pitchFamily="34" charset="0"/>
              <a:cs typeface="Segoe UI Emoji" panose="020B0502040204020203" pitchFamily="34" charset="0"/>
            </a:endParaRPr>
          </a:p>
          <a:p>
            <a:pPr algn="ctr">
              <a:lnSpc>
                <a:spcPct val="100000"/>
              </a:lnSpc>
              <a:spcBef>
                <a:spcPct val="0"/>
              </a:spcBef>
              <a:buFont typeface="Arial" panose="020B0604020202020204" pitchFamily="34" charset="0"/>
              <a:buNone/>
            </a:pPr>
            <a:endParaRPr lang="en-US" altLang="en-US" sz="100" dirty="0">
              <a:latin typeface="Open Sans"/>
              <a:ea typeface="Segoe UI Emoji" panose="020B0502040204020203" pitchFamily="34" charset="0"/>
              <a:cs typeface="Segoe UI Emoji" panose="020B0502040204020203" pitchFamily="34" charset="0"/>
            </a:endParaRPr>
          </a:p>
          <a:p>
            <a:pPr algn="ctr">
              <a:lnSpc>
                <a:spcPct val="100000"/>
              </a:lnSpc>
              <a:spcBef>
                <a:spcPct val="0"/>
              </a:spcBef>
              <a:buFont typeface="Arial" panose="020B0604020202020204" pitchFamily="34" charset="0"/>
              <a:buNone/>
            </a:pPr>
            <a:endParaRPr lang="en-US" altLang="en-US" sz="400" dirty="0">
              <a:latin typeface="Open Sans"/>
              <a:ea typeface="Segoe UI Emoji" panose="020B0502040204020203" pitchFamily="34" charset="0"/>
              <a:cs typeface="Segoe UI Emoji" panose="020B0502040204020203" pitchFamily="34" charset="0"/>
            </a:endParaRPr>
          </a:p>
          <a:p>
            <a:pPr algn="ctr">
              <a:lnSpc>
                <a:spcPct val="100000"/>
              </a:lnSpc>
              <a:spcBef>
                <a:spcPct val="0"/>
              </a:spcBef>
              <a:buNone/>
            </a:pPr>
            <a:r>
              <a:rPr lang="en-US" altLang="en-US" sz="1400" dirty="0">
                <a:latin typeface="Open Sans"/>
                <a:ea typeface="Segoe UI Emoji" panose="020B0502040204020203" pitchFamily="34" charset="0"/>
                <a:cs typeface="Segoe UI Emoji" panose="020B0502040204020203" pitchFamily="34" charset="0"/>
              </a:rPr>
              <a:t>For more information on the ERS Choose to Quit program visit the</a:t>
            </a:r>
            <a:r>
              <a:rPr lang="en-US" altLang="en-US" sz="1400" dirty="0">
                <a:solidFill>
                  <a:srgbClr val="505050"/>
                </a:solidFill>
                <a:latin typeface="Open Sans"/>
                <a:ea typeface="Segoe UI Emoji" panose="020B0502040204020203" pitchFamily="34" charset="0"/>
                <a:cs typeface="Segoe UI Emoji" panose="020B0502040204020203" pitchFamily="34" charset="0"/>
              </a:rPr>
              <a:t> </a:t>
            </a:r>
            <a:r>
              <a:rPr lang="en-US" altLang="en-US" sz="1400" dirty="0">
                <a:latin typeface="Open Sans"/>
                <a:ea typeface="Segoe UI Emoji" panose="020B0502040204020203" pitchFamily="34" charset="0"/>
                <a:cs typeface="Segoe UI Emoji" panose="020B0502040204020203" pitchFamily="34" charset="0"/>
              </a:rPr>
              <a:t>ERS website at: </a:t>
            </a:r>
          </a:p>
          <a:p>
            <a:pPr algn="ctr">
              <a:lnSpc>
                <a:spcPct val="100000"/>
              </a:lnSpc>
              <a:spcBef>
                <a:spcPct val="0"/>
              </a:spcBef>
              <a:buNone/>
            </a:pPr>
            <a:r>
              <a:rPr lang="en-US" sz="1400" dirty="0">
                <a:hlinkClick r:id="rId3"/>
              </a:rPr>
              <a:t>https://ers.texas.gov/About-ERS/Policies/Tobacco-Policy-and-Certification</a:t>
            </a:r>
            <a:endParaRPr lang="en-US" altLang="en-US" sz="1400" dirty="0">
              <a:latin typeface="Open Sans"/>
              <a:ea typeface="Segoe UI Emoji" panose="020B0502040204020203" pitchFamily="34" charset="0"/>
              <a:cs typeface="Segoe UI Emoji" panose="020B0502040204020203"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E4E46B0-669D-4236-90A9-AEC4530C2E80}"/>
              </a:ext>
            </a:extLst>
          </p:cNvPr>
          <p:cNvSpPr txBox="1">
            <a:spLocks noChangeArrowheads="1"/>
          </p:cNvSpPr>
          <p:nvPr/>
        </p:nvSpPr>
        <p:spPr bwMode="auto">
          <a:xfrm>
            <a:off x="2112962" y="1020762"/>
            <a:ext cx="618129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spcBef>
                <a:spcPct val="0"/>
              </a:spcBef>
              <a:buFontTx/>
              <a:buNone/>
            </a:pPr>
            <a:r>
              <a:rPr lang="en-US" altLang="en-US" sz="4000" dirty="0">
                <a:latin typeface="Open Sans"/>
                <a:cs typeface="Calibri" panose="020F0502020204030204" pitchFamily="34" charset="0"/>
              </a:rPr>
              <a:t>BCBSTX Portal and App</a:t>
            </a:r>
          </a:p>
        </p:txBody>
      </p:sp>
      <p:sp>
        <p:nvSpPr>
          <p:cNvPr id="3" name="TextBox 2">
            <a:extLst>
              <a:ext uri="{FF2B5EF4-FFF2-40B4-BE49-F238E27FC236}">
                <a16:creationId xmlns:a16="http://schemas.microsoft.com/office/drawing/2014/main" id="{3887E740-50C2-4257-9C5E-7431D3A42EB7}"/>
              </a:ext>
            </a:extLst>
          </p:cNvPr>
          <p:cNvSpPr txBox="1"/>
          <p:nvPr/>
        </p:nvSpPr>
        <p:spPr>
          <a:xfrm>
            <a:off x="7213600" y="3732213"/>
            <a:ext cx="3109913" cy="2586037"/>
          </a:xfrm>
          <a:prstGeom prst="rect">
            <a:avLst/>
          </a:prstGeom>
          <a:noFill/>
        </p:spPr>
        <p:txBody>
          <a:bodyPr>
            <a:spAutoFit/>
          </a:bodyPr>
          <a:lstStyle/>
          <a:p>
            <a:pPr eaLnBrk="1" fontAlgn="auto" hangingPunct="1">
              <a:spcBef>
                <a:spcPts val="0"/>
              </a:spcBef>
              <a:spcAft>
                <a:spcPts val="0"/>
              </a:spcAft>
              <a:defRPr/>
            </a:pPr>
            <a:r>
              <a:rPr lang="en-US" b="1" dirty="0">
                <a:latin typeface="Open Sans"/>
                <a:cs typeface="Calibri" panose="020F0502020204030204" pitchFamily="34" charset="0"/>
              </a:rPr>
              <a:t>App Features:</a:t>
            </a:r>
          </a:p>
          <a:p>
            <a:pPr eaLnBrk="1" fontAlgn="auto" hangingPunct="1">
              <a:spcBef>
                <a:spcPts val="0"/>
              </a:spcBef>
              <a:spcAft>
                <a:spcPts val="0"/>
              </a:spcAft>
              <a:defRPr/>
            </a:pPr>
            <a:endParaRPr lang="en-US" b="1" dirty="0">
              <a:latin typeface="Open Sans"/>
              <a:cs typeface="Calibri" panose="020F0502020204030204" pitchFamily="34" charset="0"/>
            </a:endParaRPr>
          </a:p>
          <a:p>
            <a:pPr marL="285750" indent="-285750" eaLnBrk="1" fontAlgn="auto" hangingPunct="1">
              <a:spcBef>
                <a:spcPts val="0"/>
              </a:spcBef>
              <a:spcAft>
                <a:spcPts val="0"/>
              </a:spcAft>
              <a:buFont typeface="Arial" panose="020B0604020202020204" pitchFamily="34" charset="0"/>
              <a:buChar char="•"/>
              <a:defRPr/>
            </a:pPr>
            <a:r>
              <a:rPr lang="en-US" dirty="0">
                <a:latin typeface="Open Sans"/>
                <a:cs typeface="Calibri" panose="020F0502020204030204" pitchFamily="34" charset="0"/>
              </a:rPr>
              <a:t>Find a doctor, hospital, or urgent care facility</a:t>
            </a:r>
          </a:p>
          <a:p>
            <a:pPr marL="285750" indent="-285750" eaLnBrk="1" fontAlgn="auto" hangingPunct="1">
              <a:spcBef>
                <a:spcPts val="0"/>
              </a:spcBef>
              <a:spcAft>
                <a:spcPts val="0"/>
              </a:spcAft>
              <a:buFont typeface="Arial" panose="020B0604020202020204" pitchFamily="34" charset="0"/>
              <a:buChar char="•"/>
              <a:defRPr/>
            </a:pPr>
            <a:r>
              <a:rPr lang="en-US" dirty="0">
                <a:latin typeface="Open Sans"/>
                <a:cs typeface="Calibri" panose="020F0502020204030204" pitchFamily="34" charset="0"/>
              </a:rPr>
              <a:t>Access your claims, coverage, and deductible information</a:t>
            </a:r>
          </a:p>
          <a:p>
            <a:pPr marL="285750" indent="-285750" eaLnBrk="1" fontAlgn="auto" hangingPunct="1">
              <a:spcBef>
                <a:spcPts val="0"/>
              </a:spcBef>
              <a:spcAft>
                <a:spcPts val="0"/>
              </a:spcAft>
              <a:buFont typeface="Arial" panose="020B0604020202020204" pitchFamily="34" charset="0"/>
              <a:buChar char="•"/>
              <a:defRPr/>
            </a:pPr>
            <a:r>
              <a:rPr lang="en-US" dirty="0">
                <a:latin typeface="Open Sans"/>
                <a:cs typeface="Calibri" panose="020F0502020204030204" pitchFamily="34" charset="0"/>
              </a:rPr>
              <a:t>View and email your ID</a:t>
            </a:r>
          </a:p>
          <a:p>
            <a:pPr marL="285750" indent="-285750" eaLnBrk="1" fontAlgn="auto" hangingPunct="1">
              <a:spcBef>
                <a:spcPts val="0"/>
              </a:spcBef>
              <a:spcAft>
                <a:spcPts val="0"/>
              </a:spcAft>
              <a:buFont typeface="Arial" panose="020B0604020202020204" pitchFamily="34" charset="0"/>
              <a:buChar char="•"/>
              <a:defRPr/>
            </a:pPr>
            <a:r>
              <a:rPr lang="en-US" dirty="0">
                <a:latin typeface="Open Sans"/>
                <a:cs typeface="Calibri" panose="020F0502020204030204" pitchFamily="34" charset="0"/>
              </a:rPr>
              <a:t>Available in Spanish</a:t>
            </a:r>
          </a:p>
        </p:txBody>
      </p:sp>
      <p:pic>
        <p:nvPicPr>
          <p:cNvPr id="4" name="Picture 3">
            <a:extLst>
              <a:ext uri="{FF2B5EF4-FFF2-40B4-BE49-F238E27FC236}">
                <a16:creationId xmlns:a16="http://schemas.microsoft.com/office/drawing/2014/main" id="{9A101A8B-9D26-4AFC-9683-F9E6859F1634}"/>
              </a:ext>
            </a:extLst>
          </p:cNvPr>
          <p:cNvPicPr>
            <a:picLocks noChangeAspect="1"/>
          </p:cNvPicPr>
          <p:nvPr/>
        </p:nvPicPr>
        <p:blipFill>
          <a:blip r:embed="rId3"/>
          <a:stretch>
            <a:fillRect/>
          </a:stretch>
        </p:blipFill>
        <p:spPr>
          <a:xfrm>
            <a:off x="8685807" y="913006"/>
            <a:ext cx="1566386" cy="281920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0B16B1C-4018-4EBB-90CE-09E33C89E3D6}"/>
              </a:ext>
            </a:extLst>
          </p:cNvPr>
          <p:cNvPicPr>
            <a:picLocks noChangeAspect="1"/>
          </p:cNvPicPr>
          <p:nvPr/>
        </p:nvPicPr>
        <p:blipFill rotWithShape="1">
          <a:blip r:embed="rId4"/>
          <a:srcRect b="5605"/>
          <a:stretch/>
        </p:blipFill>
        <p:spPr>
          <a:xfrm>
            <a:off x="10382368" y="2608028"/>
            <a:ext cx="1696919" cy="2993666"/>
          </a:xfrm>
          <a:prstGeom prst="rect">
            <a:avLst/>
          </a:prstGeom>
          <a:ln>
            <a:noFill/>
          </a:ln>
          <a:effectLst>
            <a:outerShdw blurRad="292100" dist="139700" dir="2700000" algn="tl" rotWithShape="0">
              <a:srgbClr val="333333">
                <a:alpha val="65000"/>
              </a:srgbClr>
            </a:outerShdw>
          </a:effectLst>
        </p:spPr>
      </p:pic>
      <p:pic>
        <p:nvPicPr>
          <p:cNvPr id="33799" name="Picture 6">
            <a:extLst>
              <a:ext uri="{FF2B5EF4-FFF2-40B4-BE49-F238E27FC236}">
                <a16:creationId xmlns:a16="http://schemas.microsoft.com/office/drawing/2014/main" id="{957D2CF4-D5F4-4EF7-ABF9-FE05F79ACA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3575" y="1522413"/>
            <a:ext cx="1135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7">
            <a:extLst>
              <a:ext uri="{FF2B5EF4-FFF2-40B4-BE49-F238E27FC236}">
                <a16:creationId xmlns:a16="http://schemas.microsoft.com/office/drawing/2014/main" id="{B7980D55-0263-4A89-8914-DE0C096D57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1988" y="1966913"/>
            <a:ext cx="10890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0446263-38E5-49CD-ABCA-1EBAF62F442A}"/>
              </a:ext>
            </a:extLst>
          </p:cNvPr>
          <p:cNvSpPr txBox="1"/>
          <p:nvPr/>
        </p:nvSpPr>
        <p:spPr>
          <a:xfrm>
            <a:off x="112713" y="1966913"/>
            <a:ext cx="2406650" cy="3970318"/>
          </a:xfrm>
          <a:prstGeom prst="rect">
            <a:avLst/>
          </a:prstGeom>
          <a:noFill/>
        </p:spPr>
        <p:txBody>
          <a:bodyPr>
            <a:spAutoFit/>
          </a:bodyPr>
          <a:lstStyle/>
          <a:p>
            <a:pPr eaLnBrk="1" fontAlgn="auto" hangingPunct="1">
              <a:spcBef>
                <a:spcPts val="0"/>
              </a:spcBef>
              <a:spcAft>
                <a:spcPts val="0"/>
              </a:spcAft>
              <a:defRPr/>
            </a:pPr>
            <a:r>
              <a:rPr lang="en-US" sz="1400" b="1" dirty="0">
                <a:solidFill>
                  <a:srgbClr val="FFC000"/>
                </a:solidFill>
                <a:latin typeface="Open Sans"/>
                <a:cs typeface="Calibri" panose="020F0502020204030204" pitchFamily="34" charset="0"/>
              </a:rPr>
              <a:t>BAM Portal Features:</a:t>
            </a:r>
          </a:p>
          <a:p>
            <a:pPr eaLnBrk="1" fontAlgn="auto" hangingPunct="1">
              <a:spcBef>
                <a:spcPts val="0"/>
              </a:spcBef>
              <a:spcAft>
                <a:spcPts val="0"/>
              </a:spcAft>
              <a:defRPr/>
            </a:pPr>
            <a:endParaRPr lang="en-US" sz="1400" b="1" dirty="0">
              <a:latin typeface="Open Sans"/>
              <a:cs typeface="Calibri" panose="020F0502020204030204" pitchFamily="34" charset="0"/>
            </a:endParaRPr>
          </a:p>
          <a:p>
            <a:pPr marL="285750" indent="-285750" eaLnBrk="1" fontAlgn="auto" hangingPunct="1">
              <a:spcBef>
                <a:spcPts val="0"/>
              </a:spcBef>
              <a:spcAft>
                <a:spcPts val="0"/>
              </a:spcAft>
              <a:buFont typeface="Arial" panose="020B0604020202020204" pitchFamily="34" charset="0"/>
              <a:buChar char="•"/>
              <a:defRPr/>
            </a:pPr>
            <a:r>
              <a:rPr lang="en-US" sz="1400" dirty="0">
                <a:latin typeface="Open Sans"/>
                <a:cs typeface="Calibri" panose="020F0502020204030204" pitchFamily="34" charset="0"/>
              </a:rPr>
              <a:t>View Claims, download EOBS</a:t>
            </a:r>
          </a:p>
          <a:p>
            <a:pPr marL="285750" indent="-285750" eaLnBrk="1" fontAlgn="auto" hangingPunct="1">
              <a:spcBef>
                <a:spcPts val="0"/>
              </a:spcBef>
              <a:spcAft>
                <a:spcPts val="0"/>
              </a:spcAft>
              <a:buFont typeface="Arial" panose="020B0604020202020204" pitchFamily="34" charset="0"/>
              <a:buChar char="•"/>
              <a:defRPr/>
            </a:pPr>
            <a:r>
              <a:rPr lang="en-US" sz="1400" dirty="0">
                <a:latin typeface="Open Sans"/>
                <a:cs typeface="Calibri" panose="020F0502020204030204" pitchFamily="34" charset="0"/>
              </a:rPr>
              <a:t>Find In-Network doctors, hospitals, specialist including mental health providers. </a:t>
            </a:r>
          </a:p>
          <a:p>
            <a:pPr marL="285750" indent="-285750" eaLnBrk="1" fontAlgn="auto" hangingPunct="1">
              <a:spcBef>
                <a:spcPts val="0"/>
              </a:spcBef>
              <a:spcAft>
                <a:spcPts val="0"/>
              </a:spcAft>
              <a:buFont typeface="Arial" panose="020B0604020202020204" pitchFamily="34" charset="0"/>
              <a:buChar char="•"/>
              <a:defRPr/>
            </a:pPr>
            <a:r>
              <a:rPr lang="en-US" sz="1400" dirty="0">
                <a:latin typeface="Open Sans"/>
                <a:cs typeface="Calibri" panose="020F0502020204030204" pitchFamily="34" charset="0"/>
              </a:rPr>
              <a:t>Select or change a primary care provider. </a:t>
            </a:r>
          </a:p>
          <a:p>
            <a:pPr marL="285750" indent="-285750" eaLnBrk="1" fontAlgn="auto" hangingPunct="1">
              <a:spcBef>
                <a:spcPts val="0"/>
              </a:spcBef>
              <a:spcAft>
                <a:spcPts val="0"/>
              </a:spcAft>
              <a:buFont typeface="Arial" panose="020B0604020202020204" pitchFamily="34" charset="0"/>
              <a:buChar char="•"/>
              <a:defRPr/>
            </a:pPr>
            <a:r>
              <a:rPr lang="en-US" sz="1400" dirty="0">
                <a:latin typeface="Open Sans"/>
                <a:cs typeface="Calibri" panose="020F0502020204030204" pitchFamily="34" charset="0"/>
              </a:rPr>
              <a:t>Check costs of doctors and services covered under the plan. </a:t>
            </a:r>
          </a:p>
          <a:p>
            <a:pPr marL="285750" indent="-285750" eaLnBrk="1" fontAlgn="auto" hangingPunct="1">
              <a:spcBef>
                <a:spcPts val="0"/>
              </a:spcBef>
              <a:spcAft>
                <a:spcPts val="0"/>
              </a:spcAft>
              <a:buFont typeface="Arial" panose="020B0604020202020204" pitchFamily="34" charset="0"/>
              <a:buChar char="•"/>
              <a:defRPr/>
            </a:pPr>
            <a:r>
              <a:rPr lang="en-US" sz="1400" dirty="0">
                <a:latin typeface="Open Sans"/>
                <a:cs typeface="Calibri" panose="020F0502020204030204" pitchFamily="34" charset="0"/>
              </a:rPr>
              <a:t>Download a temporary ID card. </a:t>
            </a:r>
          </a:p>
          <a:p>
            <a:pPr marL="285750" indent="-285750" eaLnBrk="1" fontAlgn="auto" hangingPunct="1">
              <a:spcBef>
                <a:spcPts val="0"/>
              </a:spcBef>
              <a:spcAft>
                <a:spcPts val="0"/>
              </a:spcAft>
              <a:buFont typeface="Arial" panose="020B0604020202020204" pitchFamily="34" charset="0"/>
              <a:buChar char="•"/>
              <a:defRPr/>
            </a:pPr>
            <a:r>
              <a:rPr lang="en-US" sz="1400" dirty="0">
                <a:latin typeface="Open Sans"/>
                <a:cs typeface="Calibri" panose="020F0502020204030204" pitchFamily="34" charset="0"/>
              </a:rPr>
              <a:t>Confirm prior authorizations and referrals are in place. </a:t>
            </a:r>
          </a:p>
        </p:txBody>
      </p:sp>
      <p:sp>
        <p:nvSpPr>
          <p:cNvPr id="33803" name="TextBox 10">
            <a:extLst>
              <a:ext uri="{FF2B5EF4-FFF2-40B4-BE49-F238E27FC236}">
                <a16:creationId xmlns:a16="http://schemas.microsoft.com/office/drawing/2014/main" id="{DBA9B8B2-5998-4000-A426-8E5538128757}"/>
              </a:ext>
            </a:extLst>
          </p:cNvPr>
          <p:cNvSpPr txBox="1">
            <a:spLocks noChangeArrowheads="1"/>
          </p:cNvSpPr>
          <p:nvPr/>
        </p:nvSpPr>
        <p:spPr bwMode="auto">
          <a:xfrm>
            <a:off x="3186113" y="5837238"/>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lnSpc>
                <a:spcPct val="100000"/>
              </a:lnSpc>
              <a:spcBef>
                <a:spcPct val="0"/>
              </a:spcBef>
              <a:buFontTx/>
              <a:buNone/>
            </a:pPr>
            <a:r>
              <a:rPr lang="en-US" altLang="en-US" sz="1800" dirty="0">
                <a:latin typeface="Open Sans"/>
                <a:hlinkClick r:id="rId7"/>
              </a:rPr>
              <a:t>https://healthselect.bcbstx.com/</a:t>
            </a:r>
            <a:endParaRPr lang="en-US" altLang="en-US" sz="1800" dirty="0">
              <a:latin typeface="Open Sans"/>
              <a:cs typeface="Calibri" panose="020F0502020204030204" pitchFamily="34" charset="0"/>
            </a:endParaRPr>
          </a:p>
        </p:txBody>
      </p:sp>
      <p:pic>
        <p:nvPicPr>
          <p:cNvPr id="33804" name="Picture 11">
            <a:extLst>
              <a:ext uri="{FF2B5EF4-FFF2-40B4-BE49-F238E27FC236}">
                <a16:creationId xmlns:a16="http://schemas.microsoft.com/office/drawing/2014/main" id="{900C8FD2-F2F3-45CA-887B-FFA74C1D9A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5888" y="1901825"/>
            <a:ext cx="4419600"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66B0FF4-8B27-470C-B8DA-4568C1E71308}"/>
              </a:ext>
            </a:extLst>
          </p:cNvPr>
          <p:cNvSpPr/>
          <p:nvPr/>
        </p:nvSpPr>
        <p:spPr>
          <a:xfrm>
            <a:off x="5091113" y="2070100"/>
            <a:ext cx="1854200" cy="1616075"/>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87460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B5295-740B-4D5D-B385-DFA71F59F226}"/>
              </a:ext>
            </a:extLst>
          </p:cNvPr>
          <p:cNvSpPr txBox="1">
            <a:spLocks/>
          </p:cNvSpPr>
          <p:nvPr/>
        </p:nvSpPr>
        <p:spPr>
          <a:xfrm>
            <a:off x="2240280" y="1079239"/>
            <a:ext cx="8020343" cy="7175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sz="4000" dirty="0">
                <a:latin typeface="Open Sans"/>
                <a:cs typeface="Calibri" panose="020F0502020204030204" pitchFamily="34" charset="0"/>
              </a:rPr>
              <a:t>Full Time Medical Plan Rates:</a:t>
            </a:r>
          </a:p>
        </p:txBody>
      </p:sp>
      <p:graphicFrame>
        <p:nvGraphicFramePr>
          <p:cNvPr id="3" name="Table 2">
            <a:extLst>
              <a:ext uri="{FF2B5EF4-FFF2-40B4-BE49-F238E27FC236}">
                <a16:creationId xmlns:a16="http://schemas.microsoft.com/office/drawing/2014/main" id="{31E0CAB2-23CD-4582-B967-2DB6C041FD3F}"/>
              </a:ext>
            </a:extLst>
          </p:cNvPr>
          <p:cNvGraphicFramePr>
            <a:graphicFrameLocks noGrp="1"/>
          </p:cNvGraphicFramePr>
          <p:nvPr>
            <p:extLst>
              <p:ext uri="{D42A27DB-BD31-4B8C-83A1-F6EECF244321}">
                <p14:modId xmlns:p14="http://schemas.microsoft.com/office/powerpoint/2010/main" val="829779243"/>
              </p:ext>
            </p:extLst>
          </p:nvPr>
        </p:nvGraphicFramePr>
        <p:xfrm>
          <a:off x="2240280" y="1825304"/>
          <a:ext cx="7924800" cy="4083054"/>
        </p:xfrm>
        <a:graphic>
          <a:graphicData uri="http://schemas.openxmlformats.org/drawingml/2006/table">
            <a:tbl>
              <a:tblPr/>
              <a:tblGrid>
                <a:gridCol w="2432050">
                  <a:extLst>
                    <a:ext uri="{9D8B030D-6E8A-4147-A177-3AD203B41FA5}">
                      <a16:colId xmlns:a16="http://schemas.microsoft.com/office/drawing/2014/main" val="3052523654"/>
                    </a:ext>
                  </a:extLst>
                </a:gridCol>
                <a:gridCol w="1825625">
                  <a:extLst>
                    <a:ext uri="{9D8B030D-6E8A-4147-A177-3AD203B41FA5}">
                      <a16:colId xmlns:a16="http://schemas.microsoft.com/office/drawing/2014/main" val="2729303995"/>
                    </a:ext>
                  </a:extLst>
                </a:gridCol>
                <a:gridCol w="1825625">
                  <a:extLst>
                    <a:ext uri="{9D8B030D-6E8A-4147-A177-3AD203B41FA5}">
                      <a16:colId xmlns:a16="http://schemas.microsoft.com/office/drawing/2014/main" val="2089496473"/>
                    </a:ext>
                  </a:extLst>
                </a:gridCol>
                <a:gridCol w="1841500">
                  <a:extLst>
                    <a:ext uri="{9D8B030D-6E8A-4147-A177-3AD203B41FA5}">
                      <a16:colId xmlns:a16="http://schemas.microsoft.com/office/drawing/2014/main" val="2934482823"/>
                    </a:ext>
                  </a:extLst>
                </a:gridCol>
              </a:tblGrid>
              <a:tr h="363538">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800" b="1" i="0" u="none" strike="noStrike" cap="none" normalizeH="0" baseline="0" dirty="0">
                        <a:ln>
                          <a:noFill/>
                        </a:ln>
                        <a:solidFill>
                          <a:schemeClr val="bg1"/>
                        </a:solidFill>
                        <a:effectLst/>
                        <a:latin typeface="Open Sans"/>
                        <a:ea typeface="Calibri" panose="020F0502020204030204" pitchFamily="34" charset="0"/>
                        <a:cs typeface="Times New Roman" panose="02020603050405020304" pitchFamily="18"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Open Sans"/>
                        </a:rPr>
                        <a:t>Premium</a:t>
                      </a:r>
                      <a:endParaRPr kumimoji="0" lang="en-US" altLang="en-US" sz="1600" b="1" i="0" u="none" strike="noStrike" cap="none" normalizeH="0" baseline="0" dirty="0">
                        <a:ln>
                          <a:noFill/>
                        </a:ln>
                        <a:solidFill>
                          <a:schemeClr val="bg1"/>
                        </a:solidFill>
                        <a:effectLst/>
                        <a:latin typeface="Open Sans"/>
                        <a:ea typeface="Calibri" panose="020F0502020204030204" pitchFamily="34" charset="0"/>
                        <a:cs typeface="Times New Roman" panose="02020603050405020304" pitchFamily="18"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Open Sans"/>
                        </a:rPr>
                        <a:t>State Pays</a:t>
                      </a:r>
                      <a:endParaRPr kumimoji="0" lang="en-US" altLang="en-US" sz="1600" b="1" i="0" u="none" strike="noStrike" cap="none" normalizeH="0" baseline="0" dirty="0">
                        <a:ln>
                          <a:noFill/>
                        </a:ln>
                        <a:solidFill>
                          <a:schemeClr val="bg1"/>
                        </a:solidFill>
                        <a:effectLst/>
                        <a:latin typeface="Open Sans"/>
                        <a:ea typeface="Calibri" panose="020F0502020204030204" pitchFamily="34" charset="0"/>
                        <a:cs typeface="Times New Roman" panose="02020603050405020304" pitchFamily="18"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Open Sans"/>
                        </a:rPr>
                        <a:t>You Pay</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59033"/>
                    </a:solidFill>
                  </a:tcPr>
                </a:tc>
                <a:extLst>
                  <a:ext uri="{0D108BD9-81ED-4DB2-BD59-A6C34878D82A}">
                    <a16:rowId xmlns:a16="http://schemas.microsoft.com/office/drawing/2014/main" val="4057450362"/>
                  </a:ext>
                </a:extLst>
              </a:tr>
              <a:tr h="363538">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HealthSelect of Texas</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1D1E"/>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1D1E"/>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1D1E"/>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1D1E"/>
                    </a:solidFill>
                  </a:tcPr>
                </a:tc>
                <a:extLst>
                  <a:ext uri="{0D108BD9-81ED-4DB2-BD59-A6C34878D82A}">
                    <a16:rowId xmlns:a16="http://schemas.microsoft.com/office/drawing/2014/main" val="656004009"/>
                  </a:ext>
                </a:extLst>
              </a:tr>
              <a:tr h="363538">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Only</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              622.60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              622.60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              0.00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extLst>
                  <a:ext uri="{0D108BD9-81ED-4DB2-BD59-A6C34878D82A}">
                    <a16:rowId xmlns:a16="http://schemas.microsoft.com/office/drawing/2014/main" val="2479042333"/>
                  </a:ext>
                </a:extLst>
              </a:tr>
              <a:tr h="363538">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 Spouse</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1338.60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980.60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358.00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extLst>
                  <a:ext uri="{0D108BD9-81ED-4DB2-BD59-A6C34878D82A}">
                    <a16:rowId xmlns:a16="http://schemas.microsoft.com/office/drawing/2014/main" val="1619468879"/>
                  </a:ext>
                </a:extLst>
              </a:tr>
              <a:tr h="384175">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+Child(ren)</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1102.00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862.30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239.70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extLst>
                  <a:ext uri="{0D108BD9-81ED-4DB2-BD59-A6C34878D82A}">
                    <a16:rowId xmlns:a16="http://schemas.microsoft.com/office/drawing/2014/main" val="4200419985"/>
                  </a:ext>
                </a:extLst>
              </a:tr>
              <a:tr h="363538">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 Family</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1818.00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1220.30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597.70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extLst>
                  <a:ext uri="{0D108BD9-81ED-4DB2-BD59-A6C34878D82A}">
                    <a16:rowId xmlns:a16="http://schemas.microsoft.com/office/drawing/2014/main" val="848706608"/>
                  </a:ext>
                </a:extLst>
              </a:tr>
              <a:tr h="363538">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Consumer Directed</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1D1E"/>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1D1E"/>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1D1E"/>
                    </a:solidFill>
                  </a:tcPr>
                </a:tc>
                <a:extLst>
                  <a:ext uri="{0D108BD9-81ED-4DB2-BD59-A6C34878D82A}">
                    <a16:rowId xmlns:a16="http://schemas.microsoft.com/office/drawing/2014/main" val="500652870"/>
                  </a:ext>
                </a:extLst>
              </a:tr>
              <a:tr h="360363">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Only</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622.60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622.60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              0.00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extLst>
                  <a:ext uri="{0D108BD9-81ED-4DB2-BD59-A6C34878D82A}">
                    <a16:rowId xmlns:a16="http://schemas.microsoft.com/office/drawing/2014/main" val="132597426"/>
                  </a:ext>
                </a:extLst>
              </a:tr>
              <a:tr h="352425">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 Spouse</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1302.80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980.60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322.20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extLst>
                  <a:ext uri="{0D108BD9-81ED-4DB2-BD59-A6C34878D82A}">
                    <a16:rowId xmlns:a16="http://schemas.microsoft.com/office/drawing/2014/main" val="3221710632"/>
                  </a:ext>
                </a:extLst>
              </a:tr>
              <a:tr h="363538">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+Child(ren)</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1078.02</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862.30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4572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215.72</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extLst>
                  <a:ext uri="{0D108BD9-81ED-4DB2-BD59-A6C34878D82A}">
                    <a16:rowId xmlns:a16="http://schemas.microsoft.com/office/drawing/2014/main" val="1594477947"/>
                  </a:ext>
                </a:extLst>
              </a:tr>
              <a:tr h="441325">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 Family</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1758.22</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1220.30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537.92</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extLst>
                  <a:ext uri="{0D108BD9-81ED-4DB2-BD59-A6C34878D82A}">
                    <a16:rowId xmlns:a16="http://schemas.microsoft.com/office/drawing/2014/main" val="910950354"/>
                  </a:ext>
                </a:extLst>
              </a:tr>
            </a:tbl>
          </a:graphicData>
        </a:graphic>
      </p:graphicFrame>
      <p:sp>
        <p:nvSpPr>
          <p:cNvPr id="4" name="Rectangle 3">
            <a:extLst>
              <a:ext uri="{FF2B5EF4-FFF2-40B4-BE49-F238E27FC236}">
                <a16:creationId xmlns:a16="http://schemas.microsoft.com/office/drawing/2014/main" id="{F7B82541-37D4-48C4-A4C3-D51B540956E5}"/>
              </a:ext>
            </a:extLst>
          </p:cNvPr>
          <p:cNvSpPr/>
          <p:nvPr/>
        </p:nvSpPr>
        <p:spPr>
          <a:xfrm>
            <a:off x="8338693" y="1796789"/>
            <a:ext cx="1844675" cy="4098103"/>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6FBEF45-0240-4AEE-9DCE-C77B6CA5EBE8}"/>
              </a:ext>
            </a:extLst>
          </p:cNvPr>
          <p:cNvSpPr txBox="1">
            <a:spLocks noChangeArrowheads="1"/>
          </p:cNvSpPr>
          <p:nvPr/>
        </p:nvSpPr>
        <p:spPr bwMode="auto">
          <a:xfrm>
            <a:off x="3919870" y="815853"/>
            <a:ext cx="391093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spcBef>
                <a:spcPct val="0"/>
              </a:spcBef>
              <a:buFontTx/>
              <a:buNone/>
            </a:pPr>
            <a:r>
              <a:rPr lang="en-US" altLang="en-US" sz="4000" dirty="0">
                <a:latin typeface="Open Sans"/>
                <a:cs typeface="Calibri" panose="020F0502020204030204" pitchFamily="34" charset="0"/>
              </a:rPr>
              <a:t>Opt-Out Credit</a:t>
            </a:r>
          </a:p>
        </p:txBody>
      </p:sp>
      <p:sp>
        <p:nvSpPr>
          <p:cNvPr id="3" name="Rectangle 2">
            <a:extLst>
              <a:ext uri="{FF2B5EF4-FFF2-40B4-BE49-F238E27FC236}">
                <a16:creationId xmlns:a16="http://schemas.microsoft.com/office/drawing/2014/main" id="{450EFBD6-48A5-431E-B089-94EE2A37A606}"/>
              </a:ext>
            </a:extLst>
          </p:cNvPr>
          <p:cNvSpPr/>
          <p:nvPr/>
        </p:nvSpPr>
        <p:spPr>
          <a:xfrm>
            <a:off x="1323514" y="1477169"/>
            <a:ext cx="9103647" cy="4524375"/>
          </a:xfrm>
          <a:prstGeom prst="rect">
            <a:avLst/>
          </a:prstGeom>
        </p:spPr>
        <p:txBody>
          <a:bodyPr wrap="square">
            <a:spAutoFit/>
          </a:bodyPr>
          <a:lstStyle/>
          <a:p>
            <a:pPr eaLnBrk="1" fontAlgn="auto" hangingPunct="1">
              <a:spcBef>
                <a:spcPts val="0"/>
              </a:spcBef>
              <a:spcAft>
                <a:spcPts val="0"/>
              </a:spcAft>
              <a:defRPr/>
            </a:pPr>
            <a:r>
              <a:rPr lang="en-US" sz="2400" dirty="0">
                <a:latin typeface="Open Sans"/>
                <a:cs typeface="Calibri" panose="020F0502020204030204" pitchFamily="34" charset="0"/>
              </a:rPr>
              <a:t>The Health Insurance Opt-Out Credit is for employees who do not elect the State’s health insurance because they have other health insurance that is as good as or better than GBP health coverage.</a:t>
            </a:r>
          </a:p>
          <a:p>
            <a:pPr eaLnBrk="1" fontAlgn="auto" hangingPunct="1">
              <a:spcBef>
                <a:spcPts val="0"/>
              </a:spcBef>
              <a:spcAft>
                <a:spcPts val="0"/>
              </a:spcAft>
              <a:defRPr/>
            </a:pPr>
            <a:endParaRPr lang="en-US" sz="2400" dirty="0">
              <a:latin typeface="Open Sans"/>
              <a:cs typeface="Calibri" panose="020F0502020204030204" pitchFamily="34" charset="0"/>
            </a:endParaRPr>
          </a:p>
          <a:p>
            <a:pPr eaLnBrk="1" fontAlgn="auto" hangingPunct="1">
              <a:spcBef>
                <a:spcPts val="0"/>
              </a:spcBef>
              <a:spcAft>
                <a:spcPts val="0"/>
              </a:spcAft>
              <a:defRPr/>
            </a:pPr>
            <a:r>
              <a:rPr lang="en-US" sz="2400" dirty="0">
                <a:latin typeface="Open Sans"/>
                <a:cs typeface="Calibri" panose="020F0502020204030204" pitchFamily="34" charset="0"/>
              </a:rPr>
              <a:t>Employees must:</a:t>
            </a:r>
          </a:p>
          <a:p>
            <a:pPr marL="342900" indent="-342900" eaLnBrk="1" fontAlgn="auto" hangingPunct="1">
              <a:spcBef>
                <a:spcPts val="0"/>
              </a:spcBef>
              <a:spcAft>
                <a:spcPts val="0"/>
              </a:spcAft>
              <a:buClr>
                <a:srgbClr val="008400"/>
              </a:buClr>
              <a:buFont typeface="Arial" pitchFamily="34" charset="0"/>
              <a:buChar char="•"/>
              <a:defRPr/>
            </a:pPr>
            <a:r>
              <a:rPr lang="en-US" sz="2400" dirty="0">
                <a:latin typeface="Open Sans"/>
                <a:cs typeface="Calibri" panose="020F0502020204030204" pitchFamily="34" charset="0"/>
              </a:rPr>
              <a:t>Use toward dental, vision, and AD&amp;D premiums</a:t>
            </a:r>
          </a:p>
          <a:p>
            <a:pPr marL="342900" indent="-342900" eaLnBrk="1" fontAlgn="auto" hangingPunct="1">
              <a:spcBef>
                <a:spcPts val="0"/>
              </a:spcBef>
              <a:spcAft>
                <a:spcPts val="0"/>
              </a:spcAft>
              <a:buClr>
                <a:srgbClr val="008400"/>
              </a:buClr>
              <a:buFont typeface="Arial" pitchFamily="34" charset="0"/>
              <a:buChar char="•"/>
              <a:defRPr/>
            </a:pPr>
            <a:r>
              <a:rPr lang="en-US" sz="2400" dirty="0">
                <a:latin typeface="Open Sans"/>
                <a:cs typeface="Calibri" panose="020F0502020204030204" pitchFamily="34" charset="0"/>
              </a:rPr>
              <a:t>Certify comparable coverage</a:t>
            </a:r>
          </a:p>
          <a:p>
            <a:pPr marL="342900" indent="-342900" eaLnBrk="1" fontAlgn="auto" hangingPunct="1">
              <a:spcBef>
                <a:spcPts val="0"/>
              </a:spcBef>
              <a:spcAft>
                <a:spcPts val="0"/>
              </a:spcAft>
              <a:buClr>
                <a:srgbClr val="00A94F"/>
              </a:buClr>
              <a:buFont typeface="Arial" pitchFamily="34" charset="0"/>
              <a:buChar char="•"/>
              <a:defRPr/>
            </a:pPr>
            <a:endParaRPr lang="en-US" sz="2400" dirty="0">
              <a:latin typeface="Open Sans"/>
              <a:cs typeface="Calibri" panose="020F0502020204030204" pitchFamily="34" charset="0"/>
            </a:endParaRPr>
          </a:p>
          <a:p>
            <a:pPr eaLnBrk="1" fontAlgn="auto" hangingPunct="1">
              <a:spcBef>
                <a:spcPts val="0"/>
              </a:spcBef>
              <a:spcAft>
                <a:spcPts val="0"/>
              </a:spcAft>
              <a:defRPr/>
            </a:pPr>
            <a:r>
              <a:rPr lang="en-US" sz="2400" dirty="0">
                <a:latin typeface="Open Sans"/>
                <a:cs typeface="Calibri" panose="020F0502020204030204" pitchFamily="34" charset="0"/>
              </a:rPr>
              <a:t>Benefit:</a:t>
            </a:r>
          </a:p>
          <a:p>
            <a:pPr marL="342900" indent="-342900" eaLnBrk="1" fontAlgn="auto" hangingPunct="1">
              <a:spcBef>
                <a:spcPts val="0"/>
              </a:spcBef>
              <a:spcAft>
                <a:spcPts val="0"/>
              </a:spcAft>
              <a:buClr>
                <a:srgbClr val="008400"/>
              </a:buClr>
              <a:buFont typeface="Arial" pitchFamily="34" charset="0"/>
              <a:buChar char="•"/>
              <a:defRPr/>
            </a:pPr>
            <a:r>
              <a:rPr lang="en-US" sz="2400" dirty="0">
                <a:latin typeface="Open Sans"/>
                <a:cs typeface="Calibri" panose="020F0502020204030204" pitchFamily="34" charset="0"/>
              </a:rPr>
              <a:t>Up to $60</a:t>
            </a:r>
            <a:r>
              <a:rPr lang="en-US" sz="2400" dirty="0">
                <a:solidFill>
                  <a:srgbClr val="FF0000"/>
                </a:solidFill>
                <a:latin typeface="Open Sans"/>
                <a:cs typeface="Calibri" panose="020F0502020204030204" pitchFamily="34" charset="0"/>
              </a:rPr>
              <a:t>*</a:t>
            </a:r>
            <a:r>
              <a:rPr lang="en-US" sz="2400" dirty="0">
                <a:latin typeface="Open Sans"/>
                <a:cs typeface="Calibri" panose="020F0502020204030204" pitchFamily="34" charset="0"/>
              </a:rPr>
              <a:t> for Full-time employees</a:t>
            </a:r>
          </a:p>
          <a:p>
            <a:pPr marL="342900" indent="-342900" eaLnBrk="1" fontAlgn="auto" hangingPunct="1">
              <a:spcBef>
                <a:spcPts val="0"/>
              </a:spcBef>
              <a:spcAft>
                <a:spcPts val="0"/>
              </a:spcAft>
              <a:buClr>
                <a:srgbClr val="008400"/>
              </a:buClr>
              <a:buFont typeface="Arial" pitchFamily="34" charset="0"/>
              <a:buChar char="•"/>
              <a:defRPr/>
            </a:pPr>
            <a:r>
              <a:rPr lang="en-US" sz="2400" dirty="0">
                <a:latin typeface="Open Sans"/>
                <a:cs typeface="Calibri" panose="020F0502020204030204" pitchFamily="34" charset="0"/>
              </a:rPr>
              <a:t>Up to $30</a:t>
            </a:r>
            <a:r>
              <a:rPr lang="en-US" sz="2400" dirty="0">
                <a:solidFill>
                  <a:srgbClr val="FF0000"/>
                </a:solidFill>
                <a:latin typeface="Open Sans"/>
                <a:cs typeface="Calibri" panose="020F0502020204030204" pitchFamily="34" charset="0"/>
              </a:rPr>
              <a:t>*</a:t>
            </a:r>
            <a:r>
              <a:rPr lang="en-US" sz="2400" dirty="0">
                <a:latin typeface="Open Sans"/>
                <a:cs typeface="Calibri" panose="020F0502020204030204" pitchFamily="34" charset="0"/>
              </a:rPr>
              <a:t> for Part-time employees</a:t>
            </a:r>
          </a:p>
          <a:p>
            <a:pPr eaLnBrk="1" fontAlgn="auto" hangingPunct="1">
              <a:spcBef>
                <a:spcPts val="0"/>
              </a:spcBef>
              <a:spcAft>
                <a:spcPts val="0"/>
              </a:spcAft>
              <a:buFont typeface="Arial" charset="0"/>
              <a:buChar char="•"/>
              <a:defRPr/>
            </a:pPr>
            <a:endParaRPr lang="en-US" sz="2400" dirty="0">
              <a:latin typeface="Open Sans"/>
              <a:cs typeface="Calibri" panose="020F0502020204030204" pitchFamily="34" charset="0"/>
            </a:endParaRPr>
          </a:p>
        </p:txBody>
      </p:sp>
      <p:pic>
        <p:nvPicPr>
          <p:cNvPr id="39940" name="Picture 3">
            <a:extLst>
              <a:ext uri="{FF2B5EF4-FFF2-40B4-BE49-F238E27FC236}">
                <a16:creationId xmlns:a16="http://schemas.microsoft.com/office/drawing/2014/main" id="{E05F3F97-6809-48B4-A967-BCDFAF75C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75" y="3578225"/>
            <a:ext cx="57261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itle 1">
            <a:extLst>
              <a:ext uri="{FF2B5EF4-FFF2-40B4-BE49-F238E27FC236}">
                <a16:creationId xmlns:a16="http://schemas.microsoft.com/office/drawing/2014/main" id="{2787399C-4E60-4931-8713-0268C6EFF18A}"/>
              </a:ext>
            </a:extLst>
          </p:cNvPr>
          <p:cNvSpPr txBox="1">
            <a:spLocks noChangeArrowheads="1"/>
          </p:cNvSpPr>
          <p:nvPr/>
        </p:nvSpPr>
        <p:spPr bwMode="auto">
          <a:xfrm>
            <a:off x="1509713" y="5910146"/>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algn="ctr" eaLnBrk="1" hangingPunct="1">
              <a:spcBef>
                <a:spcPct val="0"/>
              </a:spcBef>
              <a:buFontTx/>
              <a:buNone/>
            </a:pPr>
            <a:r>
              <a:rPr lang="en-US" altLang="en-US" sz="2000" dirty="0">
                <a:solidFill>
                  <a:srgbClr val="FF0000"/>
                </a:solidFill>
                <a:latin typeface="Open Sans"/>
                <a:cs typeface="Calibri" panose="020F0502020204030204" pitchFamily="34" charset="0"/>
              </a:rPr>
              <a:t>*No Cash Value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4350689B-BC04-4A68-925F-4EDF10767F79}"/>
              </a:ext>
            </a:extLst>
          </p:cNvPr>
          <p:cNvSpPr>
            <a:spLocks noGrp="1" noChangeArrowheads="1"/>
          </p:cNvSpPr>
          <p:nvPr>
            <p:ph type="title"/>
          </p:nvPr>
        </p:nvSpPr>
        <p:spPr>
          <a:xfrm>
            <a:off x="1516473" y="963126"/>
            <a:ext cx="8784020" cy="717550"/>
          </a:xfrm>
        </p:spPr>
        <p:txBody>
          <a:bodyPr>
            <a:normAutofit/>
          </a:bodyPr>
          <a:lstStyle/>
          <a:p>
            <a:pPr algn="ctr" eaLnBrk="1" hangingPunct="1"/>
            <a:r>
              <a:rPr lang="en-US" altLang="en-US" sz="4000" dirty="0">
                <a:latin typeface="Open Sans"/>
                <a:cs typeface="Calibri" panose="020F0502020204030204" pitchFamily="34" charset="0"/>
              </a:rPr>
              <a:t> Optional Benefits Available</a:t>
            </a:r>
          </a:p>
        </p:txBody>
      </p:sp>
      <p:sp>
        <p:nvSpPr>
          <p:cNvPr id="8" name="Rounded Rectangle 7">
            <a:extLst>
              <a:ext uri="{FF2B5EF4-FFF2-40B4-BE49-F238E27FC236}">
                <a16:creationId xmlns:a16="http://schemas.microsoft.com/office/drawing/2014/main" id="{A0F587A9-D496-4DD5-AAB3-CF4E0F94A509}"/>
              </a:ext>
            </a:extLst>
          </p:cNvPr>
          <p:cNvSpPr/>
          <p:nvPr/>
        </p:nvSpPr>
        <p:spPr>
          <a:xfrm>
            <a:off x="1891506" y="2057130"/>
            <a:ext cx="8408987" cy="4091900"/>
          </a:xfrm>
          <a:prstGeom prst="roundRect">
            <a:avLst/>
          </a:prstGeom>
        </p:spPr>
        <p:style>
          <a:lnRef idx="2">
            <a:schemeClr val="accent3"/>
          </a:lnRef>
          <a:fillRef idx="1">
            <a:schemeClr val="lt1"/>
          </a:fillRef>
          <a:effectRef idx="0">
            <a:schemeClr val="accent3"/>
          </a:effectRef>
          <a:fontRef idx="minor">
            <a:schemeClr val="dk1"/>
          </a:fontRef>
        </p:style>
        <p:txBody>
          <a:bodyPr>
            <a:spAutoFit/>
          </a:bodyPr>
          <a:lstStyle/>
          <a:p>
            <a:pPr marL="342900" indent="-342900" eaLnBrk="1" hangingPunct="1">
              <a:lnSpc>
                <a:spcPct val="80000"/>
              </a:lnSpc>
              <a:spcBef>
                <a:spcPts val="700"/>
              </a:spcBef>
              <a:buClr>
                <a:srgbClr val="008400"/>
              </a:buClr>
              <a:buSzPct val="100000"/>
              <a:buFont typeface="Arial" panose="020B0604020202020204" pitchFamily="34" charset="0"/>
              <a:buChar char="•"/>
              <a:defRPr/>
            </a:pPr>
            <a:r>
              <a:rPr lang="en-US" sz="2000" dirty="0">
                <a:solidFill>
                  <a:sysClr val="windowText" lastClr="000000"/>
                </a:solidFill>
                <a:latin typeface="Open Sans"/>
                <a:cs typeface="Calibri" panose="020F0502020204030204" pitchFamily="34" charset="0"/>
              </a:rPr>
              <a:t>TexFlex Flexible Spending Accounts:</a:t>
            </a:r>
          </a:p>
          <a:p>
            <a:pPr marL="800100" lvl="1" indent="-342900">
              <a:lnSpc>
                <a:spcPct val="80000"/>
              </a:lnSpc>
              <a:spcBef>
                <a:spcPts val="700"/>
              </a:spcBef>
              <a:buClr>
                <a:srgbClr val="008400"/>
              </a:buClr>
              <a:buSzPct val="100000"/>
              <a:buFont typeface="Arial" panose="020B0604020202020204" pitchFamily="34" charset="0"/>
              <a:buChar char="•"/>
              <a:defRPr/>
            </a:pPr>
            <a:r>
              <a:rPr lang="en-US" sz="2000" dirty="0">
                <a:solidFill>
                  <a:sysClr val="windowText" lastClr="000000"/>
                </a:solidFill>
                <a:latin typeface="Open Sans"/>
                <a:cs typeface="Calibri" panose="020F0502020204030204" pitchFamily="34" charset="0"/>
              </a:rPr>
              <a:t>Limited FSA </a:t>
            </a:r>
          </a:p>
          <a:p>
            <a:pPr marL="800100" lvl="1" indent="-342900" eaLnBrk="1" hangingPunct="1">
              <a:lnSpc>
                <a:spcPct val="80000"/>
              </a:lnSpc>
              <a:spcBef>
                <a:spcPts val="700"/>
              </a:spcBef>
              <a:buClr>
                <a:srgbClr val="008400"/>
              </a:buClr>
              <a:buSzPct val="100000"/>
              <a:buFont typeface="Arial" panose="020B0604020202020204" pitchFamily="34" charset="0"/>
              <a:buChar char="•"/>
              <a:defRPr/>
            </a:pPr>
            <a:r>
              <a:rPr lang="en-US" sz="2000" dirty="0">
                <a:solidFill>
                  <a:sysClr val="windowText" lastClr="000000"/>
                </a:solidFill>
                <a:latin typeface="Open Sans"/>
                <a:cs typeface="Calibri" panose="020F0502020204030204" pitchFamily="34" charset="0"/>
              </a:rPr>
              <a:t>Dependent Day Care</a:t>
            </a:r>
          </a:p>
          <a:p>
            <a:pPr marL="800100" lvl="1" indent="-342900" eaLnBrk="1" hangingPunct="1">
              <a:lnSpc>
                <a:spcPct val="80000"/>
              </a:lnSpc>
              <a:spcBef>
                <a:spcPts val="700"/>
              </a:spcBef>
              <a:buClr>
                <a:srgbClr val="008400"/>
              </a:buClr>
              <a:buSzPct val="100000"/>
              <a:buFont typeface="Arial" panose="020B0604020202020204" pitchFamily="34" charset="0"/>
              <a:buChar char="•"/>
              <a:defRPr/>
            </a:pPr>
            <a:r>
              <a:rPr lang="en-US" sz="2000" dirty="0">
                <a:solidFill>
                  <a:sysClr val="windowText" lastClr="000000"/>
                </a:solidFill>
                <a:latin typeface="Open Sans"/>
                <a:cs typeface="Calibri" panose="020F0502020204030204" pitchFamily="34" charset="0"/>
              </a:rPr>
              <a:t>Commuter Spending</a:t>
            </a:r>
          </a:p>
          <a:p>
            <a:pPr marL="342900" indent="-342900" eaLnBrk="1" hangingPunct="1">
              <a:lnSpc>
                <a:spcPct val="80000"/>
              </a:lnSpc>
              <a:spcBef>
                <a:spcPts val="700"/>
              </a:spcBef>
              <a:buClr>
                <a:srgbClr val="008400"/>
              </a:buClr>
              <a:buSzPct val="100000"/>
              <a:buFont typeface="Arial" panose="020B0604020202020204" pitchFamily="34" charset="0"/>
              <a:buChar char="•"/>
              <a:defRPr/>
            </a:pPr>
            <a:r>
              <a:rPr lang="en-US" sz="2000" dirty="0">
                <a:solidFill>
                  <a:sysClr val="windowText" lastClr="000000"/>
                </a:solidFill>
                <a:latin typeface="Open Sans"/>
                <a:cs typeface="Calibri" panose="020F0502020204030204" pitchFamily="34" charset="0"/>
              </a:rPr>
              <a:t>Dental </a:t>
            </a:r>
          </a:p>
          <a:p>
            <a:pPr marL="342900" indent="-342900" eaLnBrk="1" hangingPunct="1">
              <a:lnSpc>
                <a:spcPct val="80000"/>
              </a:lnSpc>
              <a:spcBef>
                <a:spcPts val="700"/>
              </a:spcBef>
              <a:buClr>
                <a:srgbClr val="008400"/>
              </a:buClr>
              <a:buSzPct val="100000"/>
              <a:buFont typeface="Arial" panose="020B0604020202020204" pitchFamily="34" charset="0"/>
              <a:buChar char="•"/>
              <a:defRPr/>
            </a:pPr>
            <a:r>
              <a:rPr lang="en-US" sz="2000" dirty="0">
                <a:solidFill>
                  <a:sysClr val="windowText" lastClr="000000"/>
                </a:solidFill>
                <a:latin typeface="Open Sans"/>
                <a:cs typeface="Calibri" panose="020F0502020204030204" pitchFamily="34" charset="0"/>
              </a:rPr>
              <a:t>Vision</a:t>
            </a:r>
          </a:p>
          <a:p>
            <a:pPr marL="342900" indent="-342900" eaLnBrk="1" hangingPunct="1">
              <a:lnSpc>
                <a:spcPct val="80000"/>
              </a:lnSpc>
              <a:spcBef>
                <a:spcPts val="700"/>
              </a:spcBef>
              <a:buClr>
                <a:srgbClr val="008400"/>
              </a:buClr>
              <a:buSzPct val="100000"/>
              <a:buFont typeface="Arial" panose="020B0604020202020204" pitchFamily="34" charset="0"/>
              <a:buChar char="•"/>
              <a:defRPr/>
            </a:pPr>
            <a:r>
              <a:rPr lang="en-US" sz="2000" dirty="0">
                <a:solidFill>
                  <a:sysClr val="windowText" lastClr="000000"/>
                </a:solidFill>
                <a:latin typeface="Open Sans"/>
                <a:cs typeface="Calibri" panose="020F0502020204030204" pitchFamily="34" charset="0"/>
              </a:rPr>
              <a:t>Voluntary Accidental Death and Dismemberment (AD&amp;D)</a:t>
            </a:r>
          </a:p>
          <a:p>
            <a:pPr marL="342900" indent="-342900" eaLnBrk="1" hangingPunct="1">
              <a:lnSpc>
                <a:spcPct val="80000"/>
              </a:lnSpc>
              <a:spcBef>
                <a:spcPts val="700"/>
              </a:spcBef>
              <a:buClr>
                <a:srgbClr val="008400"/>
              </a:buClr>
              <a:buSzPct val="100000"/>
              <a:buFont typeface="Arial" panose="020B0604020202020204" pitchFamily="34" charset="0"/>
              <a:buChar char="•"/>
              <a:defRPr/>
            </a:pPr>
            <a:r>
              <a:rPr lang="en-US" sz="2000" dirty="0">
                <a:solidFill>
                  <a:sysClr val="windowText" lastClr="000000"/>
                </a:solidFill>
                <a:latin typeface="Open Sans"/>
                <a:cs typeface="Calibri" panose="020F0502020204030204" pitchFamily="34" charset="0"/>
              </a:rPr>
              <a:t>Optional term life</a:t>
            </a:r>
          </a:p>
          <a:p>
            <a:pPr marL="342900" indent="-342900" eaLnBrk="1" hangingPunct="1">
              <a:lnSpc>
                <a:spcPct val="80000"/>
              </a:lnSpc>
              <a:spcBef>
                <a:spcPts val="700"/>
              </a:spcBef>
              <a:buClr>
                <a:srgbClr val="008400"/>
              </a:buClr>
              <a:buSzPct val="100000"/>
              <a:buFont typeface="Arial" panose="020B0604020202020204" pitchFamily="34" charset="0"/>
              <a:buChar char="•"/>
              <a:defRPr/>
            </a:pPr>
            <a:r>
              <a:rPr lang="en-US" sz="2000" dirty="0">
                <a:solidFill>
                  <a:sysClr val="windowText" lastClr="000000"/>
                </a:solidFill>
                <a:latin typeface="Open Sans"/>
                <a:cs typeface="Calibri" panose="020F0502020204030204" pitchFamily="34" charset="0"/>
              </a:rPr>
              <a:t>Dependent term life</a:t>
            </a:r>
          </a:p>
          <a:p>
            <a:pPr marL="342900" indent="-342900" eaLnBrk="1" hangingPunct="1">
              <a:lnSpc>
                <a:spcPct val="80000"/>
              </a:lnSpc>
              <a:spcBef>
                <a:spcPts val="700"/>
              </a:spcBef>
              <a:buClr>
                <a:srgbClr val="008400"/>
              </a:buClr>
              <a:buSzPct val="100000"/>
              <a:buFont typeface="Arial" panose="020B0604020202020204" pitchFamily="34" charset="0"/>
              <a:buChar char="•"/>
              <a:defRPr/>
            </a:pPr>
            <a:r>
              <a:rPr lang="en-US" sz="2000" dirty="0">
                <a:solidFill>
                  <a:sysClr val="windowText" lastClr="000000"/>
                </a:solidFill>
                <a:latin typeface="Open Sans"/>
                <a:cs typeface="Calibri" panose="020F0502020204030204" pitchFamily="34" charset="0"/>
              </a:rPr>
              <a:t>Short- and long-term disability </a:t>
            </a:r>
          </a:p>
          <a:p>
            <a:pPr marL="800100" lvl="1" indent="-342900" eaLnBrk="1" hangingPunct="1">
              <a:lnSpc>
                <a:spcPct val="80000"/>
              </a:lnSpc>
              <a:spcBef>
                <a:spcPts val="700"/>
              </a:spcBef>
              <a:buClr>
                <a:srgbClr val="008400"/>
              </a:buClr>
              <a:buSzPct val="100000"/>
              <a:buFont typeface="Arial" panose="020B0604020202020204" pitchFamily="34" charset="0"/>
              <a:buChar char="•"/>
              <a:defRPr/>
            </a:pPr>
            <a:endParaRPr lang="en-US" sz="2000" dirty="0">
              <a:solidFill>
                <a:sysClr val="windowText" lastClr="000000"/>
              </a:solidFill>
              <a:latin typeface="Open Sans"/>
              <a:cs typeface="Calibri" panose="020F0502020204030204" pitchFamily="34" charset="0"/>
            </a:endParaRPr>
          </a:p>
        </p:txBody>
      </p:sp>
      <p:pic>
        <p:nvPicPr>
          <p:cNvPr id="41988" name="Picture 2" descr="http://www.jedinews.co.uk/images/news/articles/30DaysCalendarLogo.jpg">
            <a:extLst>
              <a:ext uri="{FF2B5EF4-FFF2-40B4-BE49-F238E27FC236}">
                <a16:creationId xmlns:a16="http://schemas.microsoft.com/office/drawing/2014/main" id="{B05F0334-D4DE-47DA-AAB4-99F17C8C1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698" y="2341870"/>
            <a:ext cx="2182812"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60C4EA8-4ADF-4A1D-BCF0-E7AC021DAB02}"/>
              </a:ext>
            </a:extLst>
          </p:cNvPr>
          <p:cNvSpPr>
            <a:spLocks noGrp="1" noChangeArrowheads="1"/>
          </p:cNvSpPr>
          <p:nvPr>
            <p:ph type="title"/>
          </p:nvPr>
        </p:nvSpPr>
        <p:spPr>
          <a:xfrm>
            <a:off x="2824259" y="966039"/>
            <a:ext cx="6543482" cy="715962"/>
          </a:xfrm>
        </p:spPr>
        <p:txBody>
          <a:bodyPr>
            <a:normAutofit/>
          </a:bodyPr>
          <a:lstStyle/>
          <a:p>
            <a:pPr algn="ctr" eaLnBrk="1" hangingPunct="1"/>
            <a:r>
              <a:rPr lang="en-US" altLang="en-US" sz="4000" dirty="0">
                <a:latin typeface="Open Sans"/>
                <a:cs typeface="Calibri" panose="020F0502020204030204" pitchFamily="34" charset="0"/>
              </a:rPr>
              <a:t>TexFlex Accounts</a:t>
            </a:r>
          </a:p>
        </p:txBody>
      </p:sp>
      <p:graphicFrame>
        <p:nvGraphicFramePr>
          <p:cNvPr id="2" name="Table 1">
            <a:extLst>
              <a:ext uri="{FF2B5EF4-FFF2-40B4-BE49-F238E27FC236}">
                <a16:creationId xmlns:a16="http://schemas.microsoft.com/office/drawing/2014/main" id="{D39E5CB4-4B96-4141-9A9A-228231C7C14F}"/>
              </a:ext>
            </a:extLst>
          </p:cNvPr>
          <p:cNvGraphicFramePr>
            <a:graphicFrameLocks noGrp="1"/>
          </p:cNvGraphicFramePr>
          <p:nvPr>
            <p:extLst>
              <p:ext uri="{D42A27DB-BD31-4B8C-83A1-F6EECF244321}">
                <p14:modId xmlns:p14="http://schemas.microsoft.com/office/powerpoint/2010/main" val="2232570203"/>
              </p:ext>
            </p:extLst>
          </p:nvPr>
        </p:nvGraphicFramePr>
        <p:xfrm>
          <a:off x="740791" y="1563733"/>
          <a:ext cx="10950466" cy="3444827"/>
        </p:xfrm>
        <a:graphic>
          <a:graphicData uri="http://schemas.openxmlformats.org/drawingml/2006/table">
            <a:tbl>
              <a:tblPr firstRow="1" bandRow="1">
                <a:tableStyleId>{5C22544A-7EE6-4342-B048-85BDC9FD1C3A}</a:tableStyleId>
              </a:tblPr>
              <a:tblGrid>
                <a:gridCol w="1715594">
                  <a:extLst>
                    <a:ext uri="{9D8B030D-6E8A-4147-A177-3AD203B41FA5}">
                      <a16:colId xmlns:a16="http://schemas.microsoft.com/office/drawing/2014/main" val="577344936"/>
                    </a:ext>
                  </a:extLst>
                </a:gridCol>
                <a:gridCol w="2960340">
                  <a:extLst>
                    <a:ext uri="{9D8B030D-6E8A-4147-A177-3AD203B41FA5}">
                      <a16:colId xmlns:a16="http://schemas.microsoft.com/office/drawing/2014/main" val="673700647"/>
                    </a:ext>
                  </a:extLst>
                </a:gridCol>
                <a:gridCol w="2813165">
                  <a:extLst>
                    <a:ext uri="{9D8B030D-6E8A-4147-A177-3AD203B41FA5}">
                      <a16:colId xmlns:a16="http://schemas.microsoft.com/office/drawing/2014/main" val="1968804989"/>
                    </a:ext>
                  </a:extLst>
                </a:gridCol>
                <a:gridCol w="3461367">
                  <a:extLst>
                    <a:ext uri="{9D8B030D-6E8A-4147-A177-3AD203B41FA5}">
                      <a16:colId xmlns:a16="http://schemas.microsoft.com/office/drawing/2014/main" val="3224914152"/>
                    </a:ext>
                  </a:extLst>
                </a:gridCol>
              </a:tblGrid>
              <a:tr h="328429">
                <a:tc>
                  <a:txBody>
                    <a:bodyPr/>
                    <a:lstStyle/>
                    <a:p>
                      <a:pPr algn="ctr"/>
                      <a:endParaRPr lang="en-US" sz="1600" dirty="0">
                        <a:latin typeface="Open Sans"/>
                      </a:endParaRPr>
                    </a:p>
                  </a:txBody>
                  <a:tcPr marL="81495" marR="81495" marT="40770" marB="40770">
                    <a:solidFill>
                      <a:schemeClr val="tx1"/>
                    </a:solidFill>
                  </a:tcPr>
                </a:tc>
                <a:tc>
                  <a:txBody>
                    <a:bodyPr/>
                    <a:lstStyle/>
                    <a:p>
                      <a:pPr algn="ctr"/>
                      <a:r>
                        <a:rPr lang="en-US" sz="1600" dirty="0">
                          <a:latin typeface="Open Sans"/>
                        </a:rPr>
                        <a:t>Health Care FSA</a:t>
                      </a:r>
                    </a:p>
                  </a:txBody>
                  <a:tcPr marL="85625" marR="85625" marT="42837" marB="42837">
                    <a:solidFill>
                      <a:schemeClr val="tx1"/>
                    </a:solidFill>
                  </a:tcPr>
                </a:tc>
                <a:tc>
                  <a:txBody>
                    <a:bodyPr/>
                    <a:lstStyle/>
                    <a:p>
                      <a:pPr algn="ctr"/>
                      <a:r>
                        <a:rPr lang="en-US" sz="1600" dirty="0">
                          <a:latin typeface="Open Sans"/>
                        </a:rPr>
                        <a:t>Health Care Limited FSA</a:t>
                      </a:r>
                    </a:p>
                  </a:txBody>
                  <a:tcPr marL="85625" marR="85625" marT="42837" marB="42837">
                    <a:solidFill>
                      <a:schemeClr val="tx1"/>
                    </a:solidFill>
                  </a:tcPr>
                </a:tc>
                <a:tc>
                  <a:txBody>
                    <a:bodyPr/>
                    <a:lstStyle/>
                    <a:p>
                      <a:pPr algn="ctr"/>
                      <a:r>
                        <a:rPr lang="en-US" sz="1600" dirty="0">
                          <a:latin typeface="Open Sans"/>
                        </a:rPr>
                        <a:t>Dependent Care</a:t>
                      </a:r>
                    </a:p>
                  </a:txBody>
                  <a:tcPr marL="91437" marR="91437" marT="45735" marB="45735">
                    <a:solidFill>
                      <a:schemeClr val="tx1"/>
                    </a:solidFill>
                  </a:tcPr>
                </a:tc>
                <a:extLst>
                  <a:ext uri="{0D108BD9-81ED-4DB2-BD59-A6C34878D82A}">
                    <a16:rowId xmlns:a16="http://schemas.microsoft.com/office/drawing/2014/main" val="1936251461"/>
                  </a:ext>
                </a:extLst>
              </a:tr>
              <a:tr h="557539">
                <a:tc>
                  <a:txBody>
                    <a:bodyPr/>
                    <a:lstStyle/>
                    <a:p>
                      <a:pPr algn="ctr"/>
                      <a:r>
                        <a:rPr lang="en-US" sz="1600" b="1" dirty="0">
                          <a:solidFill>
                            <a:schemeClr val="bg1"/>
                          </a:solidFill>
                          <a:latin typeface="Open Sans"/>
                          <a:cs typeface="Calibri" panose="020F0502020204030204" pitchFamily="34" charset="0"/>
                        </a:rPr>
                        <a:t>Annual Contribution</a:t>
                      </a:r>
                    </a:p>
                  </a:txBody>
                  <a:tcPr marL="81495" marR="81495" marT="40770" marB="40770">
                    <a:solidFill>
                      <a:srgbClr val="00853E"/>
                    </a:solidFill>
                  </a:tcPr>
                </a:tc>
                <a:tc>
                  <a:txBody>
                    <a:bodyPr/>
                    <a:lstStyle/>
                    <a:p>
                      <a:pPr algn="ctr"/>
                      <a:r>
                        <a:rPr lang="en-US" sz="1400" dirty="0">
                          <a:solidFill>
                            <a:prstClr val="black"/>
                          </a:solidFill>
                          <a:latin typeface="Open Sans"/>
                          <a:cs typeface="Calibri" panose="020F0502020204030204" pitchFamily="34" charset="0"/>
                        </a:rPr>
                        <a:t>Minimum $180</a:t>
                      </a:r>
                    </a:p>
                    <a:p>
                      <a:pPr algn="ctr"/>
                      <a:r>
                        <a:rPr lang="en-US" sz="1400" dirty="0">
                          <a:solidFill>
                            <a:prstClr val="black"/>
                          </a:solidFill>
                          <a:latin typeface="Open Sans"/>
                          <a:cs typeface="Calibri" panose="020F0502020204030204" pitchFamily="34" charset="0"/>
                        </a:rPr>
                        <a:t>Maximum $3,050</a:t>
                      </a:r>
                      <a:endParaRPr lang="en-US" sz="1400" dirty="0">
                        <a:latin typeface="Open Sans"/>
                        <a:cs typeface="Calibri" panose="020F0502020204030204" pitchFamily="34" charset="0"/>
                      </a:endParaRPr>
                    </a:p>
                  </a:txBody>
                  <a:tcPr marL="85625" marR="85625" marT="42837" marB="42837">
                    <a:solidFill>
                      <a:srgbClr val="059033">
                        <a:alpha val="25098"/>
                      </a:srgbClr>
                    </a:solidFill>
                  </a:tcPr>
                </a:tc>
                <a:tc>
                  <a:txBody>
                    <a:bodyPr/>
                    <a:lstStyle/>
                    <a:p>
                      <a:pPr algn="ctr"/>
                      <a:r>
                        <a:rPr lang="en-US" sz="1400" dirty="0">
                          <a:solidFill>
                            <a:prstClr val="black"/>
                          </a:solidFill>
                          <a:latin typeface="Open Sans"/>
                          <a:cs typeface="Calibri" panose="020F0502020204030204" pitchFamily="34" charset="0"/>
                        </a:rPr>
                        <a:t>Minimum $180</a:t>
                      </a:r>
                    </a:p>
                    <a:p>
                      <a:pPr algn="ctr"/>
                      <a:r>
                        <a:rPr lang="en-US" sz="1400" dirty="0">
                          <a:solidFill>
                            <a:prstClr val="black"/>
                          </a:solidFill>
                          <a:latin typeface="Open Sans"/>
                          <a:cs typeface="Calibri" panose="020F0502020204030204" pitchFamily="34" charset="0"/>
                        </a:rPr>
                        <a:t>Maximum $3,050</a:t>
                      </a:r>
                      <a:endParaRPr lang="en-US" sz="1400" dirty="0">
                        <a:latin typeface="Open Sans"/>
                        <a:cs typeface="Calibri" panose="020F0502020204030204" pitchFamily="34" charset="0"/>
                      </a:endParaRPr>
                    </a:p>
                  </a:txBody>
                  <a:tcPr marL="85625" marR="85625" marT="42837" marB="42837">
                    <a:solidFill>
                      <a:srgbClr val="059033">
                        <a:alpha val="25098"/>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Open Sans"/>
                          <a:cs typeface="Calibri" panose="020F0502020204030204" pitchFamily="34" charset="0"/>
                        </a:rPr>
                        <a:t>Minimum $180</a:t>
                      </a:r>
                    </a:p>
                    <a:p>
                      <a:pPr algn="ctr"/>
                      <a:r>
                        <a:rPr lang="en-US" sz="1400" dirty="0">
                          <a:solidFill>
                            <a:prstClr val="black"/>
                          </a:solidFill>
                          <a:latin typeface="Open Sans"/>
                          <a:cs typeface="Calibri" panose="020F0502020204030204" pitchFamily="34" charset="0"/>
                        </a:rPr>
                        <a:t>Maximum $5,000 </a:t>
                      </a:r>
                      <a:endParaRPr lang="en-US" sz="1400" dirty="0">
                        <a:latin typeface="Open Sans"/>
                        <a:cs typeface="Calibri" panose="020F0502020204030204" pitchFamily="34" charset="0"/>
                      </a:endParaRPr>
                    </a:p>
                  </a:txBody>
                  <a:tcPr marL="91437" marR="91437" marT="45735" marB="45735">
                    <a:solidFill>
                      <a:srgbClr val="059033">
                        <a:alpha val="25098"/>
                      </a:srgbClr>
                    </a:solidFill>
                  </a:tcPr>
                </a:tc>
                <a:extLst>
                  <a:ext uri="{0D108BD9-81ED-4DB2-BD59-A6C34878D82A}">
                    <a16:rowId xmlns:a16="http://schemas.microsoft.com/office/drawing/2014/main" val="541066262"/>
                  </a:ext>
                </a:extLst>
              </a:tr>
              <a:tr h="796374">
                <a:tc>
                  <a:txBody>
                    <a:bodyPr/>
                    <a:lstStyle/>
                    <a:p>
                      <a:pPr algn="ctr"/>
                      <a:endParaRPr lang="en-US" sz="1600" b="1" kern="1200" dirty="0">
                        <a:solidFill>
                          <a:schemeClr val="bg1"/>
                        </a:solidFill>
                        <a:latin typeface="Open Sans"/>
                        <a:ea typeface="+mn-ea"/>
                        <a:cs typeface="Calibri" panose="020F0502020204030204" pitchFamily="34" charset="0"/>
                      </a:endParaRPr>
                    </a:p>
                    <a:p>
                      <a:pPr algn="ctr"/>
                      <a:r>
                        <a:rPr lang="en-US" sz="1600" b="1" kern="1200" dirty="0">
                          <a:solidFill>
                            <a:schemeClr val="bg1"/>
                          </a:solidFill>
                          <a:latin typeface="Open Sans"/>
                          <a:ea typeface="+mn-ea"/>
                          <a:cs typeface="Calibri" panose="020F0502020204030204" pitchFamily="34" charset="0"/>
                        </a:rPr>
                        <a:t>Eligible Expenses</a:t>
                      </a:r>
                    </a:p>
                  </a:txBody>
                  <a:tcPr marL="81495" marR="81495" marT="40770" marB="40770">
                    <a:solidFill>
                      <a:srgbClr val="00853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prstClr val="black"/>
                          </a:solidFill>
                          <a:latin typeface="Open Sans"/>
                          <a:ea typeface="+mn-ea"/>
                          <a:cs typeface="Calibri" panose="020F0502020204030204" pitchFamily="34" charset="0"/>
                        </a:rPr>
                        <a:t>Use to pay eligible medical, dental, vision, hearing, and prescription drug expenses.</a:t>
                      </a:r>
                    </a:p>
                  </a:txBody>
                  <a:tcPr marL="94246" marR="94246" marT="47144" marB="47144">
                    <a:solidFill>
                      <a:srgbClr val="059033">
                        <a:alpha val="14902"/>
                      </a:srgbClr>
                    </a:solidFill>
                  </a:tcPr>
                </a:tc>
                <a:tc>
                  <a:txBody>
                    <a:bodyPr/>
                    <a:lstStyle/>
                    <a:p>
                      <a:pPr algn="ctr"/>
                      <a:r>
                        <a:rPr lang="en-US" sz="1400" kern="1200" dirty="0">
                          <a:solidFill>
                            <a:prstClr val="black"/>
                          </a:solidFill>
                          <a:latin typeface="Open Sans"/>
                          <a:ea typeface="+mn-ea"/>
                          <a:cs typeface="Calibri" panose="020F0502020204030204" pitchFamily="34" charset="0"/>
                        </a:rPr>
                        <a:t>Use to pay eligible dental and vision expenses </a:t>
                      </a:r>
                      <a:r>
                        <a:rPr lang="en-US" sz="1400" i="1" kern="1200" dirty="0">
                          <a:solidFill>
                            <a:prstClr val="black"/>
                          </a:solidFill>
                          <a:latin typeface="Open Sans"/>
                          <a:ea typeface="+mn-ea"/>
                          <a:cs typeface="Calibri" panose="020F0502020204030204" pitchFamily="34" charset="0"/>
                        </a:rPr>
                        <a:t>only</a:t>
                      </a:r>
                      <a:r>
                        <a:rPr lang="en-US" sz="1400" kern="1200" dirty="0">
                          <a:solidFill>
                            <a:prstClr val="black"/>
                          </a:solidFill>
                          <a:latin typeface="Open Sans"/>
                          <a:ea typeface="+mn-ea"/>
                          <a:cs typeface="Calibri" panose="020F0502020204030204" pitchFamily="34" charset="0"/>
                        </a:rPr>
                        <a:t>. </a:t>
                      </a:r>
                    </a:p>
                  </a:txBody>
                  <a:tcPr marL="85625" marR="85625" marT="42837" marB="42837">
                    <a:solidFill>
                      <a:srgbClr val="059033">
                        <a:alpha val="14902"/>
                      </a:srgbClr>
                    </a:solidFill>
                  </a:tcPr>
                </a:tc>
                <a:tc>
                  <a:txBody>
                    <a:bodyPr/>
                    <a:lstStyle/>
                    <a:p>
                      <a:pPr algn="ctr"/>
                      <a:r>
                        <a:rPr lang="en-US" sz="1400" kern="1200" dirty="0">
                          <a:solidFill>
                            <a:prstClr val="black"/>
                          </a:solidFill>
                          <a:latin typeface="Open Sans"/>
                          <a:ea typeface="+mn-ea"/>
                          <a:cs typeface="Calibri" panose="020F0502020204030204" pitchFamily="34" charset="0"/>
                        </a:rPr>
                        <a:t>Use to pay eligible expenses including child daycare, after-school and in home care programs.</a:t>
                      </a:r>
                    </a:p>
                  </a:txBody>
                  <a:tcPr marL="85625" marR="85625" marT="42837" marB="42837">
                    <a:solidFill>
                      <a:srgbClr val="059033">
                        <a:alpha val="14902"/>
                      </a:srgbClr>
                    </a:solidFill>
                  </a:tcPr>
                </a:tc>
                <a:extLst>
                  <a:ext uri="{0D108BD9-81ED-4DB2-BD59-A6C34878D82A}">
                    <a16:rowId xmlns:a16="http://schemas.microsoft.com/office/drawing/2014/main" val="2156329844"/>
                  </a:ext>
                </a:extLst>
              </a:tr>
              <a:tr h="10014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Open Sans"/>
                          <a:ea typeface="+mn-ea"/>
                          <a:cs typeface="Calibri" panose="020F0502020204030204" pitchFamily="34" charset="0"/>
                        </a:rPr>
                        <a:t>Employee Eligibility</a:t>
                      </a:r>
                    </a:p>
                  </a:txBody>
                  <a:tcPr marL="81495" marR="81495" marT="40770" marB="40770">
                    <a:solidFill>
                      <a:srgbClr val="00853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prstClr val="black"/>
                          </a:solidFill>
                          <a:latin typeface="Open Sans"/>
                          <a:ea typeface="+mn-ea"/>
                          <a:cs typeface="Calibri" panose="020F0502020204030204" pitchFamily="34" charset="0"/>
                        </a:rPr>
                        <a:t>You must be enrolled in the </a:t>
                      </a:r>
                      <a:r>
                        <a:rPr lang="en-US" sz="1400" b="1" kern="1200" dirty="0">
                          <a:solidFill>
                            <a:prstClr val="black"/>
                          </a:solidFill>
                          <a:latin typeface="Open Sans"/>
                          <a:ea typeface="+mn-ea"/>
                          <a:cs typeface="Calibri" panose="020F0502020204030204" pitchFamily="34" charset="0"/>
                        </a:rPr>
                        <a:t>HealthSelect medical plan</a:t>
                      </a:r>
                      <a:r>
                        <a:rPr lang="en-US" sz="1400" b="0" kern="1200" dirty="0">
                          <a:solidFill>
                            <a:prstClr val="black"/>
                          </a:solidFill>
                          <a:latin typeface="Open Sans"/>
                          <a:ea typeface="+mn-ea"/>
                          <a:cs typeface="Calibri" panose="020F0502020204030204" pitchFamily="34" charset="0"/>
                        </a:rPr>
                        <a:t> or have </a:t>
                      </a:r>
                      <a:r>
                        <a:rPr lang="en-US" sz="1400" b="1" kern="1200" dirty="0">
                          <a:solidFill>
                            <a:prstClr val="black"/>
                          </a:solidFill>
                          <a:latin typeface="Open Sans"/>
                          <a:ea typeface="+mn-ea"/>
                          <a:cs typeface="Calibri" panose="020F0502020204030204" pitchFamily="34" charset="0"/>
                        </a:rPr>
                        <a:t>waived medical coverage</a:t>
                      </a:r>
                      <a:r>
                        <a:rPr lang="en-US" sz="1400" b="0" kern="1200" dirty="0">
                          <a:solidFill>
                            <a:prstClr val="black"/>
                          </a:solidFill>
                          <a:latin typeface="Open Sans"/>
                          <a:ea typeface="+mn-ea"/>
                          <a:cs typeface="Calibri" panose="020F0502020204030204" pitchFamily="34" charset="0"/>
                        </a:rPr>
                        <a:t>.</a:t>
                      </a:r>
                    </a:p>
                  </a:txBody>
                  <a:tcPr marL="94246" marR="94246" marT="47144" marB="47144">
                    <a:solidFill>
                      <a:srgbClr val="059033">
                        <a:alpha val="25098"/>
                      </a:srgbClr>
                    </a:solidFill>
                  </a:tcPr>
                </a:tc>
                <a:tc>
                  <a:txBody>
                    <a:bodyPr/>
                    <a:lstStyle/>
                    <a:p>
                      <a:pPr algn="ctr"/>
                      <a:r>
                        <a:rPr lang="en-US" sz="1400" b="0" kern="1200" dirty="0">
                          <a:solidFill>
                            <a:prstClr val="black"/>
                          </a:solidFill>
                          <a:latin typeface="Open Sans"/>
                          <a:ea typeface="+mn-ea"/>
                          <a:cs typeface="Calibri" panose="020F0502020204030204" pitchFamily="34" charset="0"/>
                        </a:rPr>
                        <a:t>You must be enrolled in the </a:t>
                      </a:r>
                      <a:r>
                        <a:rPr lang="en-US" sz="1400" b="1" kern="1200" dirty="0">
                          <a:solidFill>
                            <a:prstClr val="black"/>
                          </a:solidFill>
                          <a:latin typeface="Open Sans"/>
                          <a:ea typeface="+mn-ea"/>
                          <a:cs typeface="Calibri" panose="020F0502020204030204" pitchFamily="34" charset="0"/>
                        </a:rPr>
                        <a:t>Consumer Directed medical plan</a:t>
                      </a:r>
                      <a:r>
                        <a:rPr lang="en-US" sz="1400" b="0" kern="1200" dirty="0">
                          <a:solidFill>
                            <a:prstClr val="black"/>
                          </a:solidFill>
                          <a:latin typeface="Open Sans"/>
                          <a:ea typeface="+mn-ea"/>
                          <a:cs typeface="Calibri" panose="020F0502020204030204" pitchFamily="34" charset="0"/>
                        </a:rPr>
                        <a:t>. </a:t>
                      </a:r>
                    </a:p>
                  </a:txBody>
                  <a:tcPr marL="85625" marR="85625" marT="42837" marB="42837">
                    <a:solidFill>
                      <a:srgbClr val="059033">
                        <a:alpha val="25098"/>
                      </a:srgbClr>
                    </a:solidFill>
                  </a:tcPr>
                </a:tc>
                <a:tc>
                  <a:txBody>
                    <a:bodyPr/>
                    <a:lstStyle/>
                    <a:p>
                      <a:pPr algn="ctr"/>
                      <a:r>
                        <a:rPr lang="en-US" sz="1400" kern="1200" dirty="0">
                          <a:solidFill>
                            <a:prstClr val="black"/>
                          </a:solidFill>
                          <a:latin typeface="Open Sans"/>
                          <a:ea typeface="+mn-ea"/>
                          <a:cs typeface="Calibri" panose="020F0502020204030204" pitchFamily="34" charset="0"/>
                        </a:rPr>
                        <a:t>You may use funds for dependent children under age 13 or for in home care for eligible dependents.</a:t>
                      </a:r>
                    </a:p>
                  </a:txBody>
                  <a:tcPr marL="85625" marR="85625" marT="42837" marB="42837">
                    <a:solidFill>
                      <a:srgbClr val="059033">
                        <a:alpha val="25098"/>
                      </a:srgbClr>
                    </a:solidFill>
                  </a:tcPr>
                </a:tc>
                <a:extLst>
                  <a:ext uri="{0D108BD9-81ED-4DB2-BD59-A6C34878D82A}">
                    <a16:rowId xmlns:a16="http://schemas.microsoft.com/office/drawing/2014/main" val="3595729924"/>
                  </a:ext>
                </a:extLst>
              </a:tr>
              <a:tr h="710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Open Sans"/>
                          <a:ea typeface="+mn-ea"/>
                          <a:cs typeface="Calibri" panose="020F0502020204030204" pitchFamily="34" charset="0"/>
                        </a:rPr>
                        <a:t>Debit Card</a:t>
                      </a:r>
                    </a:p>
                  </a:txBody>
                  <a:tcPr marL="81495" marR="81495" marT="40770" marB="40770">
                    <a:solidFill>
                      <a:srgbClr val="00853E"/>
                    </a:solidFill>
                  </a:tcPr>
                </a:tc>
                <a:tc>
                  <a:txBody>
                    <a:bodyPr/>
                    <a:lstStyle/>
                    <a:p>
                      <a:pPr algn="ctr"/>
                      <a:r>
                        <a:rPr lang="en-US" sz="1400" b="0" kern="1200" dirty="0">
                          <a:solidFill>
                            <a:prstClr val="black"/>
                          </a:solidFill>
                          <a:latin typeface="Open Sans"/>
                          <a:ea typeface="+mn-ea"/>
                          <a:cs typeface="Calibri" panose="020F0502020204030204" pitchFamily="34" charset="0"/>
                        </a:rPr>
                        <a:t>Yes</a:t>
                      </a:r>
                    </a:p>
                  </a:txBody>
                  <a:tcPr marL="85625" marR="85625" marT="42837" marB="42837">
                    <a:solidFill>
                      <a:srgbClr val="059033">
                        <a:alpha val="25098"/>
                      </a:srgbClr>
                    </a:solidFill>
                  </a:tcPr>
                </a:tc>
                <a:tc>
                  <a:txBody>
                    <a:bodyPr/>
                    <a:lstStyle/>
                    <a:p>
                      <a:pPr algn="ctr"/>
                      <a:r>
                        <a:rPr lang="en-US" sz="1400" b="0" kern="1200" dirty="0">
                          <a:solidFill>
                            <a:prstClr val="black"/>
                          </a:solidFill>
                          <a:latin typeface="Open Sans"/>
                          <a:ea typeface="+mn-ea"/>
                          <a:cs typeface="Calibri" panose="020F0502020204030204" pitchFamily="34" charset="0"/>
                        </a:rPr>
                        <a:t>Yes</a:t>
                      </a:r>
                    </a:p>
                  </a:txBody>
                  <a:tcPr marL="85625" marR="85625" marT="42837" marB="42837">
                    <a:solidFill>
                      <a:srgbClr val="059033">
                        <a:alpha val="25098"/>
                      </a:srgbClr>
                    </a:solidFill>
                  </a:tcPr>
                </a:tc>
                <a:tc>
                  <a:txBody>
                    <a:bodyPr/>
                    <a:lstStyle/>
                    <a:p>
                      <a:pPr algn="ctr"/>
                      <a:r>
                        <a:rPr lang="en-US" sz="1400" kern="1200" dirty="0">
                          <a:solidFill>
                            <a:prstClr val="black"/>
                          </a:solidFill>
                          <a:latin typeface="Open Sans"/>
                          <a:ea typeface="+mn-ea"/>
                          <a:cs typeface="Calibri" panose="020F0502020204030204" pitchFamily="34" charset="0"/>
                        </a:rPr>
                        <a:t>No,</a:t>
                      </a:r>
                      <a:r>
                        <a:rPr lang="en-US" sz="1400" kern="1200" baseline="0" dirty="0">
                          <a:solidFill>
                            <a:prstClr val="black"/>
                          </a:solidFill>
                          <a:latin typeface="Open Sans"/>
                          <a:ea typeface="+mn-ea"/>
                          <a:cs typeface="Calibri" panose="020F0502020204030204" pitchFamily="34" charset="0"/>
                        </a:rPr>
                        <a:t> you will need to submit a reimbursement claim online or by mail/fax </a:t>
                      </a:r>
                      <a:endParaRPr lang="en-US" sz="1400" kern="1200" dirty="0">
                        <a:solidFill>
                          <a:prstClr val="black"/>
                        </a:solidFill>
                        <a:latin typeface="Open Sans"/>
                        <a:ea typeface="+mn-ea"/>
                        <a:cs typeface="Calibri" panose="020F0502020204030204" pitchFamily="34" charset="0"/>
                      </a:endParaRPr>
                    </a:p>
                  </a:txBody>
                  <a:tcPr marL="85625" marR="85625" marT="42837" marB="42837">
                    <a:solidFill>
                      <a:srgbClr val="059033">
                        <a:alpha val="25098"/>
                      </a:srgbClr>
                    </a:solidFill>
                  </a:tcPr>
                </a:tc>
                <a:extLst>
                  <a:ext uri="{0D108BD9-81ED-4DB2-BD59-A6C34878D82A}">
                    <a16:rowId xmlns:a16="http://schemas.microsoft.com/office/drawing/2014/main" val="4066635065"/>
                  </a:ext>
                </a:extLst>
              </a:tr>
            </a:tbl>
          </a:graphicData>
        </a:graphic>
      </p:graphicFrame>
      <p:sp>
        <p:nvSpPr>
          <p:cNvPr id="3" name="Rectangle 2">
            <a:extLst>
              <a:ext uri="{FF2B5EF4-FFF2-40B4-BE49-F238E27FC236}">
                <a16:creationId xmlns:a16="http://schemas.microsoft.com/office/drawing/2014/main" id="{F3D14C4E-4EB1-45E4-B3A8-9A62169530D0}"/>
              </a:ext>
            </a:extLst>
          </p:cNvPr>
          <p:cNvSpPr/>
          <p:nvPr/>
        </p:nvSpPr>
        <p:spPr>
          <a:xfrm>
            <a:off x="616017" y="5546191"/>
            <a:ext cx="11075240" cy="738664"/>
          </a:xfrm>
          <a:prstGeom prst="rect">
            <a:avLst/>
          </a:prstGeom>
        </p:spPr>
        <p:txBody>
          <a:bodyPr wrap="square">
            <a:spAutoFit/>
          </a:bodyPr>
          <a:lstStyle/>
          <a:p>
            <a:pPr algn="ctr"/>
            <a:r>
              <a:rPr lang="en-US" sz="1400" b="1" u="sng" dirty="0">
                <a:solidFill>
                  <a:srgbClr val="00853E"/>
                </a:solidFill>
                <a:latin typeface="Open Sans"/>
              </a:rPr>
              <a:t>9-Month Employees:</a:t>
            </a:r>
            <a:r>
              <a:rPr lang="en-US" sz="1400" b="1" dirty="0">
                <a:solidFill>
                  <a:srgbClr val="00853E"/>
                </a:solidFill>
                <a:latin typeface="Open Sans"/>
              </a:rPr>
              <a:t> </a:t>
            </a:r>
            <a:r>
              <a:rPr lang="en-US" sz="1400" b="1" dirty="0">
                <a:latin typeface="Open Sans"/>
              </a:rPr>
              <a:t>You must certify that you are a 9-month employee when electing a TexFlex benefit. </a:t>
            </a:r>
          </a:p>
          <a:p>
            <a:pPr algn="ctr"/>
            <a:r>
              <a:rPr lang="en-US" sz="1400" b="1" dirty="0">
                <a:latin typeface="Open Sans"/>
              </a:rPr>
              <a:t>This ensures that the correct amount is deducted from your 9 paychecks and that you meet your annual election.  </a:t>
            </a:r>
          </a:p>
          <a:p>
            <a:pPr algn="ctr"/>
            <a:r>
              <a:rPr lang="en-US" sz="1400" b="1" dirty="0">
                <a:latin typeface="Open Sans"/>
              </a:rPr>
              <a:t>This does not apply if you chose to spread your salary over 12 months.</a:t>
            </a:r>
          </a:p>
        </p:txBody>
      </p:sp>
      <p:sp>
        <p:nvSpPr>
          <p:cNvPr id="9" name="Rectangle 8">
            <a:extLst>
              <a:ext uri="{FF2B5EF4-FFF2-40B4-BE49-F238E27FC236}">
                <a16:creationId xmlns:a16="http://schemas.microsoft.com/office/drawing/2014/main" id="{F3D14C4E-4EB1-45E4-B3A8-9A62169530D0}"/>
              </a:ext>
            </a:extLst>
          </p:cNvPr>
          <p:cNvSpPr/>
          <p:nvPr/>
        </p:nvSpPr>
        <p:spPr>
          <a:xfrm>
            <a:off x="524510" y="4958416"/>
            <a:ext cx="10710418" cy="861774"/>
          </a:xfrm>
          <a:prstGeom prst="rect">
            <a:avLst/>
          </a:prstGeom>
        </p:spPr>
        <p:txBody>
          <a:bodyPr wrap="square">
            <a:spAutoFit/>
          </a:bodyPr>
          <a:lstStyle/>
          <a:p>
            <a:pPr algn="ctr"/>
            <a:r>
              <a:rPr lang="en-US" sz="1700" dirty="0">
                <a:latin typeface="Open Sans"/>
              </a:rPr>
              <a:t>Up to $610 of funds not used may be left in the account to be rolled over to the next plan year.  </a:t>
            </a:r>
          </a:p>
          <a:p>
            <a:pPr algn="ctr"/>
            <a:r>
              <a:rPr lang="en-US" sz="1700" dirty="0">
                <a:latin typeface="Open Sans"/>
              </a:rPr>
              <a:t>Any funds over this amount will be forfeited. </a:t>
            </a:r>
          </a:p>
          <a:p>
            <a:pPr algn="ctr"/>
            <a:r>
              <a:rPr lang="en-US" sz="1400" dirty="0"/>
              <a:t>.</a:t>
            </a:r>
          </a:p>
        </p:txBody>
      </p:sp>
      <p:pic>
        <p:nvPicPr>
          <p:cNvPr id="4" name="Picture 3">
            <a:extLst>
              <a:ext uri="{FF2B5EF4-FFF2-40B4-BE49-F238E27FC236}">
                <a16:creationId xmlns:a16="http://schemas.microsoft.com/office/drawing/2014/main" id="{3973770A-163F-40F7-ACE6-A46E903DD35B}"/>
              </a:ext>
            </a:extLst>
          </p:cNvPr>
          <p:cNvPicPr>
            <a:picLocks noChangeAspect="1"/>
          </p:cNvPicPr>
          <p:nvPr/>
        </p:nvPicPr>
        <p:blipFill>
          <a:blip r:embed="rId3"/>
          <a:stretch>
            <a:fillRect/>
          </a:stretch>
        </p:blipFill>
        <p:spPr>
          <a:xfrm>
            <a:off x="9367741" y="910545"/>
            <a:ext cx="1776889" cy="48291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13B0B5DE-A8AB-41E1-8AEA-DCCBB47B1F8E}"/>
              </a:ext>
            </a:extLst>
          </p:cNvPr>
          <p:cNvSpPr>
            <a:spLocks noGrp="1" noChangeArrowheads="1"/>
          </p:cNvSpPr>
          <p:nvPr>
            <p:ph type="title"/>
          </p:nvPr>
        </p:nvSpPr>
        <p:spPr>
          <a:xfrm>
            <a:off x="4129400" y="833652"/>
            <a:ext cx="4006070" cy="717550"/>
          </a:xfrm>
        </p:spPr>
        <p:txBody>
          <a:bodyPr>
            <a:normAutofit fontScale="90000"/>
          </a:bodyPr>
          <a:lstStyle/>
          <a:p>
            <a:pPr eaLnBrk="1" hangingPunct="1"/>
            <a:r>
              <a:rPr lang="en-US" altLang="en-US" sz="4000" dirty="0">
                <a:latin typeface="Open Sans"/>
                <a:cs typeface="Calibri" panose="020F0502020204030204" pitchFamily="34" charset="0"/>
              </a:rPr>
              <a:t>Dental Insurance</a:t>
            </a:r>
          </a:p>
        </p:txBody>
      </p:sp>
      <p:pic>
        <p:nvPicPr>
          <p:cNvPr id="46085" name="Picture 4" descr="Related image">
            <a:extLst>
              <a:ext uri="{FF2B5EF4-FFF2-40B4-BE49-F238E27FC236}">
                <a16:creationId xmlns:a16="http://schemas.microsoft.com/office/drawing/2014/main" id="{F903FBE4-46D9-4559-9408-D8A4B7CD3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1561" y="833652"/>
            <a:ext cx="2717800" cy="5651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C030EEF3-8078-4A00-8A3A-255E1F918E08}"/>
              </a:ext>
            </a:extLst>
          </p:cNvPr>
          <p:cNvGraphicFramePr>
            <a:graphicFrameLocks noGrp="1"/>
          </p:cNvGraphicFramePr>
          <p:nvPr>
            <p:extLst>
              <p:ext uri="{D42A27DB-BD31-4B8C-83A1-F6EECF244321}">
                <p14:modId xmlns:p14="http://schemas.microsoft.com/office/powerpoint/2010/main" val="616651253"/>
              </p:ext>
            </p:extLst>
          </p:nvPr>
        </p:nvGraphicFramePr>
        <p:xfrm>
          <a:off x="531813" y="1551202"/>
          <a:ext cx="11201244" cy="4342240"/>
        </p:xfrm>
        <a:graphic>
          <a:graphicData uri="http://schemas.openxmlformats.org/drawingml/2006/table">
            <a:tbl>
              <a:tblPr firstRow="1" bandRow="1">
                <a:tableStyleId>{5C22544A-7EE6-4342-B048-85BDC9FD1C3A}</a:tableStyleId>
              </a:tblPr>
              <a:tblGrid>
                <a:gridCol w="2629045">
                  <a:extLst>
                    <a:ext uri="{9D8B030D-6E8A-4147-A177-3AD203B41FA5}">
                      <a16:colId xmlns:a16="http://schemas.microsoft.com/office/drawing/2014/main" val="3915072316"/>
                    </a:ext>
                  </a:extLst>
                </a:gridCol>
                <a:gridCol w="4234041">
                  <a:extLst>
                    <a:ext uri="{9D8B030D-6E8A-4147-A177-3AD203B41FA5}">
                      <a16:colId xmlns:a16="http://schemas.microsoft.com/office/drawing/2014/main" val="20000"/>
                    </a:ext>
                  </a:extLst>
                </a:gridCol>
                <a:gridCol w="4338158">
                  <a:extLst>
                    <a:ext uri="{9D8B030D-6E8A-4147-A177-3AD203B41FA5}">
                      <a16:colId xmlns:a16="http://schemas.microsoft.com/office/drawing/2014/main" val="20001"/>
                    </a:ext>
                  </a:extLst>
                </a:gridCol>
              </a:tblGrid>
              <a:tr h="359678">
                <a:tc>
                  <a:txBody>
                    <a:bodyPr/>
                    <a:lstStyle/>
                    <a:p>
                      <a:endParaRPr lang="en-US" sz="1800" dirty="0">
                        <a:solidFill>
                          <a:schemeClr val="bg1"/>
                        </a:solidFill>
                        <a:latin typeface="Open Sans"/>
                        <a:cs typeface="Calibri" panose="020F0502020204030204" pitchFamily="34" charset="0"/>
                      </a:endParaRPr>
                    </a:p>
                  </a:txBody>
                  <a:tcPr marL="91429" marR="91429" marT="45717" marB="45717">
                    <a:solidFill>
                      <a:schemeClr val="tx1"/>
                    </a:solidFill>
                  </a:tcPr>
                </a:tc>
                <a:tc>
                  <a:txBody>
                    <a:bodyPr/>
                    <a:lstStyle/>
                    <a:p>
                      <a:pPr algn="ctr"/>
                      <a:r>
                        <a:rPr lang="en-US" sz="1600" dirty="0">
                          <a:solidFill>
                            <a:schemeClr val="bg1"/>
                          </a:solidFill>
                          <a:latin typeface="Open Sans"/>
                          <a:cs typeface="Calibri" panose="020F0502020204030204" pitchFamily="34" charset="0"/>
                        </a:rPr>
                        <a:t>Dental HMO (DeltaCare)</a:t>
                      </a:r>
                    </a:p>
                  </a:txBody>
                  <a:tcPr marL="91429" marR="91429" marT="45717" marB="45717">
                    <a:solidFill>
                      <a:schemeClr val="tx1"/>
                    </a:solidFill>
                  </a:tcPr>
                </a:tc>
                <a:tc>
                  <a:txBody>
                    <a:bodyPr/>
                    <a:lstStyle/>
                    <a:p>
                      <a:pPr algn="ctr"/>
                      <a:r>
                        <a:rPr lang="en-US" sz="1600" dirty="0">
                          <a:solidFill>
                            <a:schemeClr val="bg1"/>
                          </a:solidFill>
                          <a:latin typeface="Open Sans"/>
                          <a:cs typeface="Calibri" panose="020F0502020204030204" pitchFamily="34" charset="0"/>
                        </a:rPr>
                        <a:t>Dental</a:t>
                      </a:r>
                      <a:r>
                        <a:rPr lang="en-US" sz="1600" baseline="0" dirty="0">
                          <a:solidFill>
                            <a:schemeClr val="bg1"/>
                          </a:solidFill>
                          <a:latin typeface="Open Sans"/>
                          <a:cs typeface="Calibri" panose="020F0502020204030204" pitchFamily="34" charset="0"/>
                        </a:rPr>
                        <a:t> Choice (PPO)</a:t>
                      </a:r>
                      <a:endParaRPr lang="en-US" sz="1600" dirty="0">
                        <a:solidFill>
                          <a:schemeClr val="bg1"/>
                        </a:solidFill>
                        <a:latin typeface="Open Sans"/>
                        <a:cs typeface="Calibri" panose="020F0502020204030204" pitchFamily="34" charset="0"/>
                      </a:endParaRPr>
                    </a:p>
                  </a:txBody>
                  <a:tcPr marL="91429" marR="91429" marT="45717" marB="45717">
                    <a:solidFill>
                      <a:schemeClr val="tx1"/>
                    </a:solidFill>
                  </a:tcPr>
                </a:tc>
                <a:extLst>
                  <a:ext uri="{0D108BD9-81ED-4DB2-BD59-A6C34878D82A}">
                    <a16:rowId xmlns:a16="http://schemas.microsoft.com/office/drawing/2014/main" val="10000"/>
                  </a:ext>
                </a:extLst>
              </a:tr>
              <a:tr h="7690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dirty="0">
                        <a:latin typeface="Open Sans"/>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latin typeface="Open Sans"/>
                          <a:cs typeface="Calibri" panose="020F0502020204030204" pitchFamily="34" charset="0"/>
                        </a:rPr>
                        <a:t>Can I go to any dentist?</a:t>
                      </a:r>
                    </a:p>
                  </a:txBody>
                  <a:tcPr marL="91429" marR="91429" marT="45717" marB="45717">
                    <a:solidFill>
                      <a:srgbClr val="059033">
                        <a:alpha val="14902"/>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Open Sans"/>
                        </a:rPr>
                        <a:t>You must designate a DeltaCare USA primary care dentist (PCD) and visit this dentist to receive benefits. </a:t>
                      </a:r>
                      <a:endParaRPr lang="en-US" sz="1400" strike="sngStrike" dirty="0">
                        <a:latin typeface="Open Sans"/>
                        <a:cs typeface="Calibri" panose="020F0502020204030204" pitchFamily="34" charset="0"/>
                      </a:endParaRPr>
                    </a:p>
                  </a:txBody>
                  <a:tcPr marL="91429" marR="91429" marT="45717" marB="45717">
                    <a:solidFill>
                      <a:srgbClr val="059033">
                        <a:alpha val="14902"/>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Open Sans"/>
                        </a:rPr>
                        <a:t>You can visit any licensed dentist to receive coverage. </a:t>
                      </a:r>
                      <a:endParaRPr lang="en-US" sz="1400" strike="noStrike" dirty="0">
                        <a:latin typeface="Open Sans"/>
                        <a:cs typeface="Calibri" panose="020F0502020204030204" pitchFamily="34" charset="0"/>
                      </a:endParaRPr>
                    </a:p>
                  </a:txBody>
                  <a:tcPr marL="91429" marR="91429" marT="45717" marB="45717">
                    <a:solidFill>
                      <a:srgbClr val="059033">
                        <a:alpha val="14902"/>
                      </a:srgbClr>
                    </a:solidFill>
                  </a:tcPr>
                </a:tc>
                <a:extLst>
                  <a:ext uri="{0D108BD9-81ED-4DB2-BD59-A6C34878D82A}">
                    <a16:rowId xmlns:a16="http://schemas.microsoft.com/office/drawing/2014/main" val="10002"/>
                  </a:ext>
                </a:extLst>
              </a:tr>
              <a:tr h="16218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dirty="0">
                        <a:latin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dirty="0">
                        <a:latin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dirty="0">
                        <a:latin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dirty="0">
                        <a:latin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latin typeface="Open Sans"/>
                        </a:rPr>
                        <a:t>How much do I have to pay?</a:t>
                      </a:r>
                      <a:endParaRPr lang="en-US" sz="1400" b="1" dirty="0">
                        <a:solidFill>
                          <a:sysClr val="windowText" lastClr="000000"/>
                        </a:solidFill>
                        <a:latin typeface="Open Sans"/>
                        <a:cs typeface="Calibri" pitchFamily="34" charset="0"/>
                      </a:endParaRPr>
                    </a:p>
                  </a:txBody>
                  <a:tcPr marL="91424" marR="91424" marT="45716" marB="45716">
                    <a:solidFill>
                      <a:srgbClr val="059033">
                        <a:alpha val="25098"/>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latin typeface="Open San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Open Sans"/>
                        </a:rPr>
                        <a:t>Most covered services provided by your DeltaCare USA PCD have preset copayments (dollar amounts), which are listed in the online plan booklet.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latin typeface="Open San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Open Sans"/>
                        </a:rPr>
                        <a:t>For specialty treatment you’ll pay 75% of the in-network’s dentist’s usual fee.</a:t>
                      </a:r>
                      <a:endParaRPr lang="en-US" sz="1400" dirty="0">
                        <a:solidFill>
                          <a:sysClr val="windowText" lastClr="000000"/>
                        </a:solidFill>
                        <a:latin typeface="Open Sans"/>
                        <a:cs typeface="Calibri" pitchFamily="34" charset="0"/>
                      </a:endParaRPr>
                    </a:p>
                  </a:txBody>
                  <a:tcPr marL="91424" marR="91424" marT="45716" marB="45716">
                    <a:solidFill>
                      <a:srgbClr val="059033">
                        <a:alpha val="25098"/>
                      </a:srgb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Open Sans"/>
                        </a:rPr>
                        <a:t>Diagnostic &amp; Preventive services: </a:t>
                      </a:r>
                      <a:r>
                        <a:rPr lang="en-US" sz="1400" dirty="0">
                          <a:latin typeface="Open Sans"/>
                        </a:rPr>
                        <a:t>Your plan pays 100%, you pay nothing.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latin typeface="Open San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Open Sans"/>
                        </a:rPr>
                        <a:t>Basic services: </a:t>
                      </a:r>
                      <a:r>
                        <a:rPr lang="en-US" sz="1400" dirty="0">
                          <a:latin typeface="Open Sans"/>
                        </a:rPr>
                        <a:t>Your plan pays 90% up to $2,000 and you pay 10% after meeting the basic services deductible.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latin typeface="Open San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Open Sans"/>
                        </a:rPr>
                        <a:t>Major services: </a:t>
                      </a:r>
                      <a:r>
                        <a:rPr lang="en-US" sz="1400" dirty="0">
                          <a:latin typeface="Open Sans"/>
                        </a:rPr>
                        <a:t>Your plan pays 50% up to $2,000 and you pay 50% after meeting the major services deductible.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dirty="0">
                        <a:latin typeface="Open Sans"/>
                        <a:cs typeface="Calibri" panose="020F0502020204030204" pitchFamily="34" charset="0"/>
                      </a:endParaRPr>
                    </a:p>
                  </a:txBody>
                  <a:tcPr marL="91424" marR="91424" marT="45716" marB="45716">
                    <a:solidFill>
                      <a:srgbClr val="059033">
                        <a:alpha val="25098"/>
                      </a:srgbClr>
                    </a:solidFill>
                  </a:tcPr>
                </a:tc>
                <a:extLst>
                  <a:ext uri="{0D108BD9-81ED-4DB2-BD59-A6C34878D82A}">
                    <a16:rowId xmlns:a16="http://schemas.microsoft.com/office/drawing/2014/main" val="10003"/>
                  </a:ext>
                </a:extLst>
              </a:tr>
              <a:tr h="7690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latin typeface="Open Sans"/>
                        </a:rPr>
                        <a:t>How much does orthodontic treatment cost? </a:t>
                      </a:r>
                      <a:endParaRPr lang="en-US" sz="1400" dirty="0">
                        <a:solidFill>
                          <a:srgbClr val="FF0000"/>
                        </a:solidFill>
                        <a:latin typeface="Open Sans"/>
                        <a:cs typeface="Calibri" pitchFamily="34" charset="0"/>
                      </a:endParaRPr>
                    </a:p>
                  </a:txBody>
                  <a:tcPr marL="91429" marR="91429" marT="45717" marB="45717">
                    <a:solidFill>
                      <a:srgbClr val="059033">
                        <a:alpha val="14902"/>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Open Sans"/>
                        </a:rPr>
                        <a:t>You pay 75% of the in-network orthodontist’s total cost and the plan pays 25%. </a:t>
                      </a:r>
                      <a:endParaRPr lang="en-US" sz="1400" dirty="0">
                        <a:solidFill>
                          <a:sysClr val="windowText" lastClr="000000"/>
                        </a:solidFill>
                        <a:latin typeface="Open Sans"/>
                        <a:cs typeface="Calibri" pitchFamily="34" charset="0"/>
                      </a:endParaRPr>
                    </a:p>
                  </a:txBody>
                  <a:tcPr marL="91429" marR="91429" marT="45717" marB="45717">
                    <a:solidFill>
                      <a:srgbClr val="059033">
                        <a:alpha val="14902"/>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Open Sans"/>
                        </a:rPr>
                        <a:t>The plan pays 50% of the dentist’s charges up to the </a:t>
                      </a:r>
                      <a:r>
                        <a:rPr lang="en-US" sz="1400" b="1" u="sng" dirty="0">
                          <a:latin typeface="Open Sans"/>
                        </a:rPr>
                        <a:t>lifetime maximum of $2,000.</a:t>
                      </a:r>
                      <a:endParaRPr lang="en-US" sz="1400" dirty="0">
                        <a:latin typeface="Open Sans"/>
                      </a:endParaRPr>
                    </a:p>
                  </a:txBody>
                  <a:tcPr marL="91429" marR="91429" marT="45717" marB="45717">
                    <a:solidFill>
                      <a:srgbClr val="059033">
                        <a:alpha val="14902"/>
                      </a:srgbClr>
                    </a:solidFill>
                  </a:tcPr>
                </a:tc>
                <a:extLst>
                  <a:ext uri="{0D108BD9-81ED-4DB2-BD59-A6C34878D82A}">
                    <a16:rowId xmlns:a16="http://schemas.microsoft.com/office/drawing/2014/main" val="10004"/>
                  </a:ext>
                </a:extLst>
              </a:tr>
            </a:tbl>
          </a:graphicData>
        </a:graphic>
      </p:graphicFrame>
      <p:sp>
        <p:nvSpPr>
          <p:cNvPr id="3" name="Rectangle 2">
            <a:extLst>
              <a:ext uri="{FF2B5EF4-FFF2-40B4-BE49-F238E27FC236}">
                <a16:creationId xmlns:a16="http://schemas.microsoft.com/office/drawing/2014/main" id="{547B61E4-BBD9-40F7-9309-6D3CE2156EBC}"/>
              </a:ext>
            </a:extLst>
          </p:cNvPr>
          <p:cNvSpPr/>
          <p:nvPr/>
        </p:nvSpPr>
        <p:spPr>
          <a:xfrm>
            <a:off x="6220827" y="5931280"/>
            <a:ext cx="5163593" cy="369332"/>
          </a:xfrm>
          <a:prstGeom prst="rect">
            <a:avLst/>
          </a:prstGeom>
        </p:spPr>
        <p:txBody>
          <a:bodyPr wrap="none">
            <a:spAutoFit/>
          </a:bodyPr>
          <a:lstStyle/>
          <a:p>
            <a:r>
              <a:rPr lang="en-US" dirty="0">
                <a:hlinkClick r:id="rId4"/>
              </a:rPr>
              <a:t>State of Texas Dental Choice Plan - Delta Dental | ERS</a:t>
            </a:r>
            <a:endParaRPr lang="en-US" dirty="0"/>
          </a:p>
        </p:txBody>
      </p:sp>
      <p:sp>
        <p:nvSpPr>
          <p:cNvPr id="4" name="Rectangle 3">
            <a:extLst>
              <a:ext uri="{FF2B5EF4-FFF2-40B4-BE49-F238E27FC236}">
                <a16:creationId xmlns:a16="http://schemas.microsoft.com/office/drawing/2014/main" id="{1022F32B-807C-4276-9292-AC41D4861C0F}"/>
              </a:ext>
            </a:extLst>
          </p:cNvPr>
          <p:cNvSpPr/>
          <p:nvPr/>
        </p:nvSpPr>
        <p:spPr>
          <a:xfrm>
            <a:off x="1572102" y="5931280"/>
            <a:ext cx="3854004" cy="369332"/>
          </a:xfrm>
          <a:prstGeom prst="rect">
            <a:avLst/>
          </a:prstGeom>
        </p:spPr>
        <p:txBody>
          <a:bodyPr wrap="none">
            <a:spAutoFit/>
          </a:bodyPr>
          <a:lstStyle/>
          <a:p>
            <a:r>
              <a:rPr lang="sv-SE" dirty="0">
                <a:hlinkClick r:id="rId5"/>
              </a:rPr>
              <a:t>DeltaCare USA DHMO | ERS (texas.gov)</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67E525-80ED-46D6-9E7E-AD672C9B60DC}"/>
              </a:ext>
            </a:extLst>
          </p:cNvPr>
          <p:cNvSpPr>
            <a:spLocks noGrp="1"/>
          </p:cNvSpPr>
          <p:nvPr>
            <p:ph type="sldNum" sz="quarter" idx="12"/>
          </p:nvPr>
        </p:nvSpPr>
        <p:spPr/>
        <p:txBody>
          <a:bodyPr/>
          <a:lstStyle/>
          <a:p>
            <a:fld id="{CC7B5CB3-F6A7-BC47-8CB9-F0ABF2A1689F}" type="slidenum">
              <a:rPr lang="en-US" smtClean="0"/>
              <a:t>2</a:t>
            </a:fld>
            <a:endParaRPr lang="en-US" dirty="0"/>
          </a:p>
        </p:txBody>
      </p:sp>
      <p:sp>
        <p:nvSpPr>
          <p:cNvPr id="3" name="TextBox 2">
            <a:extLst>
              <a:ext uri="{FF2B5EF4-FFF2-40B4-BE49-F238E27FC236}">
                <a16:creationId xmlns:a16="http://schemas.microsoft.com/office/drawing/2014/main" id="{09A48999-1700-42BA-A6D2-03EC666D8CE8}"/>
              </a:ext>
            </a:extLst>
          </p:cNvPr>
          <p:cNvSpPr txBox="1"/>
          <p:nvPr/>
        </p:nvSpPr>
        <p:spPr>
          <a:xfrm>
            <a:off x="2837469" y="1552276"/>
            <a:ext cx="6806152" cy="1015663"/>
          </a:xfrm>
          <a:prstGeom prst="rect">
            <a:avLst/>
          </a:prstGeom>
          <a:noFill/>
        </p:spPr>
        <p:txBody>
          <a:bodyPr wrap="square" rtlCol="0">
            <a:spAutoFit/>
          </a:bodyPr>
          <a:lstStyle/>
          <a:p>
            <a:pPr algn="ctr"/>
            <a:r>
              <a:rPr lang="en-US" sz="4000" dirty="0">
                <a:latin typeface="Open Sans"/>
              </a:rPr>
              <a:t>Insurance Benefits</a:t>
            </a:r>
          </a:p>
          <a:p>
            <a:pPr algn="ctr"/>
            <a:endParaRPr lang="en-US" sz="2000" dirty="0">
              <a:latin typeface="Open Sans"/>
            </a:endParaRPr>
          </a:p>
        </p:txBody>
      </p:sp>
      <p:pic>
        <p:nvPicPr>
          <p:cNvPr id="4" name="Picture 3">
            <a:extLst>
              <a:ext uri="{FF2B5EF4-FFF2-40B4-BE49-F238E27FC236}">
                <a16:creationId xmlns:a16="http://schemas.microsoft.com/office/drawing/2014/main" id="{B9885223-6E7B-421D-8E24-9EB8EAB4E8D1}"/>
              </a:ext>
            </a:extLst>
          </p:cNvPr>
          <p:cNvPicPr>
            <a:picLocks noChangeAspect="1"/>
          </p:cNvPicPr>
          <p:nvPr/>
        </p:nvPicPr>
        <p:blipFill>
          <a:blip r:embed="rId2"/>
          <a:stretch>
            <a:fillRect/>
          </a:stretch>
        </p:blipFill>
        <p:spPr>
          <a:xfrm>
            <a:off x="4527296" y="3674508"/>
            <a:ext cx="3810000" cy="2541270"/>
          </a:xfrm>
          <a:prstGeom prst="rect">
            <a:avLst/>
          </a:prstGeom>
        </p:spPr>
      </p:pic>
      <p:pic>
        <p:nvPicPr>
          <p:cNvPr id="5" name="Picture 4">
            <a:extLst>
              <a:ext uri="{FF2B5EF4-FFF2-40B4-BE49-F238E27FC236}">
                <a16:creationId xmlns:a16="http://schemas.microsoft.com/office/drawing/2014/main" id="{F7995224-6C98-4D5A-B9AC-D4B07FAF38F4}"/>
              </a:ext>
            </a:extLst>
          </p:cNvPr>
          <p:cNvPicPr>
            <a:picLocks noChangeAspect="1"/>
          </p:cNvPicPr>
          <p:nvPr/>
        </p:nvPicPr>
        <p:blipFill>
          <a:blip r:embed="rId3"/>
          <a:stretch>
            <a:fillRect/>
          </a:stretch>
        </p:blipFill>
        <p:spPr>
          <a:xfrm>
            <a:off x="136144" y="3487437"/>
            <a:ext cx="4096512" cy="2728341"/>
          </a:xfrm>
          <a:prstGeom prst="rect">
            <a:avLst/>
          </a:prstGeom>
        </p:spPr>
      </p:pic>
      <p:pic>
        <p:nvPicPr>
          <p:cNvPr id="1026" name="Picture 2" descr="University of North Texas offering six new degree programs | News">
            <a:extLst>
              <a:ext uri="{FF2B5EF4-FFF2-40B4-BE49-F238E27FC236}">
                <a16:creationId xmlns:a16="http://schemas.microsoft.com/office/drawing/2014/main" id="{F45B35B0-DC90-4147-9169-BC9398C57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5918" y="3992833"/>
            <a:ext cx="3143250" cy="209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260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3C8007E4-EE5B-4DFF-9EC5-A0B6ED4C9D24}"/>
              </a:ext>
            </a:extLst>
          </p:cNvPr>
          <p:cNvSpPr>
            <a:spLocks noGrp="1" noChangeArrowheads="1"/>
          </p:cNvSpPr>
          <p:nvPr>
            <p:ph type="title"/>
          </p:nvPr>
        </p:nvSpPr>
        <p:spPr>
          <a:xfrm>
            <a:off x="3113062" y="1061065"/>
            <a:ext cx="5965876" cy="717550"/>
          </a:xfrm>
        </p:spPr>
        <p:txBody>
          <a:bodyPr>
            <a:normAutofit fontScale="90000"/>
          </a:bodyPr>
          <a:lstStyle/>
          <a:p>
            <a:pPr eaLnBrk="1" hangingPunct="1"/>
            <a:r>
              <a:rPr lang="en-US" altLang="en-US" dirty="0">
                <a:latin typeface="Open Sans"/>
                <a:cs typeface="Calibri" panose="020F0502020204030204" pitchFamily="34" charset="0"/>
              </a:rPr>
              <a:t>Dental Insurance Rates</a:t>
            </a:r>
          </a:p>
        </p:txBody>
      </p:sp>
      <p:graphicFrame>
        <p:nvGraphicFramePr>
          <p:cNvPr id="6" name="Table 5">
            <a:extLst>
              <a:ext uri="{FF2B5EF4-FFF2-40B4-BE49-F238E27FC236}">
                <a16:creationId xmlns:a16="http://schemas.microsoft.com/office/drawing/2014/main" id="{77751092-13F6-4AC8-988A-5A110025BAD6}"/>
              </a:ext>
            </a:extLst>
          </p:cNvPr>
          <p:cNvGraphicFramePr>
            <a:graphicFrameLocks noGrp="1"/>
          </p:cNvGraphicFramePr>
          <p:nvPr>
            <p:extLst>
              <p:ext uri="{D42A27DB-BD31-4B8C-83A1-F6EECF244321}">
                <p14:modId xmlns:p14="http://schemas.microsoft.com/office/powerpoint/2010/main" val="3503337773"/>
              </p:ext>
            </p:extLst>
          </p:nvPr>
        </p:nvGraphicFramePr>
        <p:xfrm>
          <a:off x="2133600" y="2016740"/>
          <a:ext cx="7924800" cy="4083054"/>
        </p:xfrm>
        <a:graphic>
          <a:graphicData uri="http://schemas.openxmlformats.org/drawingml/2006/table">
            <a:tbl>
              <a:tblPr/>
              <a:tblGrid>
                <a:gridCol w="2432050">
                  <a:extLst>
                    <a:ext uri="{9D8B030D-6E8A-4147-A177-3AD203B41FA5}">
                      <a16:colId xmlns:a16="http://schemas.microsoft.com/office/drawing/2014/main" val="1454379483"/>
                    </a:ext>
                  </a:extLst>
                </a:gridCol>
                <a:gridCol w="1825625">
                  <a:extLst>
                    <a:ext uri="{9D8B030D-6E8A-4147-A177-3AD203B41FA5}">
                      <a16:colId xmlns:a16="http://schemas.microsoft.com/office/drawing/2014/main" val="2866020651"/>
                    </a:ext>
                  </a:extLst>
                </a:gridCol>
                <a:gridCol w="1825625">
                  <a:extLst>
                    <a:ext uri="{9D8B030D-6E8A-4147-A177-3AD203B41FA5}">
                      <a16:colId xmlns:a16="http://schemas.microsoft.com/office/drawing/2014/main" val="4051962617"/>
                    </a:ext>
                  </a:extLst>
                </a:gridCol>
                <a:gridCol w="1841500">
                  <a:extLst>
                    <a:ext uri="{9D8B030D-6E8A-4147-A177-3AD203B41FA5}">
                      <a16:colId xmlns:a16="http://schemas.microsoft.com/office/drawing/2014/main" val="594837672"/>
                    </a:ext>
                  </a:extLst>
                </a:gridCol>
              </a:tblGrid>
              <a:tr h="363538">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800" b="1" i="0" u="none" strike="noStrike" cap="none" normalizeH="0" baseline="0" dirty="0">
                        <a:ln>
                          <a:noFill/>
                        </a:ln>
                        <a:solidFill>
                          <a:schemeClr val="bg1"/>
                        </a:solidFill>
                        <a:effectLst/>
                        <a:latin typeface="Open Sans"/>
                        <a:ea typeface="Calibri" panose="020F0502020204030204" pitchFamily="34" charset="0"/>
                        <a:cs typeface="Times New Roman" panose="02020603050405020304" pitchFamily="18"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Open Sans"/>
                        </a:rPr>
                        <a:t>Premium</a:t>
                      </a:r>
                      <a:endParaRPr kumimoji="0" lang="en-US" altLang="en-US" sz="1600" b="1" i="0" u="none" strike="noStrike" cap="none" normalizeH="0" baseline="0" dirty="0">
                        <a:ln>
                          <a:noFill/>
                        </a:ln>
                        <a:solidFill>
                          <a:schemeClr val="bg1"/>
                        </a:solidFill>
                        <a:effectLst/>
                        <a:latin typeface="Open Sans"/>
                        <a:ea typeface="Calibri" panose="020F0502020204030204" pitchFamily="34" charset="0"/>
                        <a:cs typeface="Times New Roman" panose="02020603050405020304" pitchFamily="18"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Open Sans"/>
                        </a:rPr>
                        <a:t>State Pays</a:t>
                      </a:r>
                      <a:endParaRPr kumimoji="0" lang="en-US" altLang="en-US" sz="1600" b="1" i="0" u="none" strike="noStrike" cap="none" normalizeH="0" baseline="0" dirty="0">
                        <a:ln>
                          <a:noFill/>
                        </a:ln>
                        <a:solidFill>
                          <a:schemeClr val="bg1"/>
                        </a:solidFill>
                        <a:effectLst/>
                        <a:latin typeface="Open Sans"/>
                        <a:ea typeface="Calibri" panose="020F0502020204030204" pitchFamily="34" charset="0"/>
                        <a:cs typeface="Times New Roman" panose="02020603050405020304" pitchFamily="18"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Open Sans"/>
                        </a:rPr>
                        <a:t>You Pay</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59033"/>
                    </a:solidFill>
                  </a:tcPr>
                </a:tc>
                <a:extLst>
                  <a:ext uri="{0D108BD9-81ED-4DB2-BD59-A6C34878D82A}">
                    <a16:rowId xmlns:a16="http://schemas.microsoft.com/office/drawing/2014/main" val="1249183552"/>
                  </a:ext>
                </a:extLst>
              </a:tr>
              <a:tr h="363538">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Dental HMO</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1D1E"/>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1D1E"/>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1D1E"/>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1D1E"/>
                    </a:solidFill>
                  </a:tcPr>
                </a:tc>
                <a:extLst>
                  <a:ext uri="{0D108BD9-81ED-4DB2-BD59-A6C34878D82A}">
                    <a16:rowId xmlns:a16="http://schemas.microsoft.com/office/drawing/2014/main" val="2909499871"/>
                  </a:ext>
                </a:extLst>
              </a:tr>
              <a:tr h="363538">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Only</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              9.59</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              0.00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              9.59</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extLst>
                  <a:ext uri="{0D108BD9-81ED-4DB2-BD59-A6C34878D82A}">
                    <a16:rowId xmlns:a16="http://schemas.microsoft.com/office/drawing/2014/main" val="2956912075"/>
                  </a:ext>
                </a:extLst>
              </a:tr>
              <a:tr h="363538">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 Spouse</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19.18</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0.00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19.18</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extLst>
                  <a:ext uri="{0D108BD9-81ED-4DB2-BD59-A6C34878D82A}">
                    <a16:rowId xmlns:a16="http://schemas.microsoft.com/office/drawing/2014/main" val="2188854963"/>
                  </a:ext>
                </a:extLst>
              </a:tr>
              <a:tr h="384175">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+Child(ren)</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23.02</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0.00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23.02</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extLst>
                  <a:ext uri="{0D108BD9-81ED-4DB2-BD59-A6C34878D82A}">
                    <a16:rowId xmlns:a16="http://schemas.microsoft.com/office/drawing/2014/main" val="2739276210"/>
                  </a:ext>
                </a:extLst>
              </a:tr>
              <a:tr h="363538">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 Family</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32.59</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0.00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32.59</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extLst>
                  <a:ext uri="{0D108BD9-81ED-4DB2-BD59-A6C34878D82A}">
                    <a16:rowId xmlns:a16="http://schemas.microsoft.com/office/drawing/2014/main" val="3781995527"/>
                  </a:ext>
                </a:extLst>
              </a:tr>
              <a:tr h="363538">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Dental Choice PPO</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1D1E"/>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1D1E"/>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1D1E"/>
                    </a:solidFill>
                  </a:tcPr>
                </a:tc>
                <a:extLst>
                  <a:ext uri="{0D108BD9-81ED-4DB2-BD59-A6C34878D82A}">
                    <a16:rowId xmlns:a16="http://schemas.microsoft.com/office/drawing/2014/main" val="3502964926"/>
                  </a:ext>
                </a:extLst>
              </a:tr>
              <a:tr h="360363">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Only</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            28.73</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              0.00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              28.73</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extLst>
                  <a:ext uri="{0D108BD9-81ED-4DB2-BD59-A6C34878D82A}">
                    <a16:rowId xmlns:a16="http://schemas.microsoft.com/office/drawing/2014/main" val="1669677190"/>
                  </a:ext>
                </a:extLst>
              </a:tr>
              <a:tr h="352425">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 Spouse</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57.46</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0.00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57.46</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extLst>
                  <a:ext uri="{0D108BD9-81ED-4DB2-BD59-A6C34878D82A}">
                    <a16:rowId xmlns:a16="http://schemas.microsoft.com/office/drawing/2014/main" val="749657584"/>
                  </a:ext>
                </a:extLst>
              </a:tr>
              <a:tr h="363538">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+Child(ren)</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68.95</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0.00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68.95</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extLst>
                  <a:ext uri="{0D108BD9-81ED-4DB2-BD59-A6C34878D82A}">
                    <a16:rowId xmlns:a16="http://schemas.microsoft.com/office/drawing/2014/main" val="2798724538"/>
                  </a:ext>
                </a:extLst>
              </a:tr>
              <a:tr h="441325">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 Family</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97.68</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0.00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97.68</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extLst>
                  <a:ext uri="{0D108BD9-81ED-4DB2-BD59-A6C34878D82A}">
                    <a16:rowId xmlns:a16="http://schemas.microsoft.com/office/drawing/2014/main" val="1224854132"/>
                  </a:ext>
                </a:extLst>
              </a:tr>
            </a:tbl>
          </a:graphicData>
        </a:graphic>
      </p:graphicFrame>
      <p:sp>
        <p:nvSpPr>
          <p:cNvPr id="7" name="Rectangle 6">
            <a:extLst>
              <a:ext uri="{FF2B5EF4-FFF2-40B4-BE49-F238E27FC236}">
                <a16:creationId xmlns:a16="http://schemas.microsoft.com/office/drawing/2014/main" id="{56641551-247B-4A96-9F42-DCAAB45F22AF}"/>
              </a:ext>
            </a:extLst>
          </p:cNvPr>
          <p:cNvSpPr/>
          <p:nvPr/>
        </p:nvSpPr>
        <p:spPr>
          <a:xfrm>
            <a:off x="8213725" y="1985661"/>
            <a:ext cx="1844675" cy="408463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A6AD794C-A7C1-440E-935A-076D67B6845B}"/>
              </a:ext>
            </a:extLst>
          </p:cNvPr>
          <p:cNvSpPr>
            <a:spLocks noGrp="1" noChangeArrowheads="1"/>
          </p:cNvSpPr>
          <p:nvPr>
            <p:ph type="title"/>
          </p:nvPr>
        </p:nvSpPr>
        <p:spPr>
          <a:xfrm>
            <a:off x="3746037" y="780445"/>
            <a:ext cx="4699921" cy="717550"/>
          </a:xfrm>
        </p:spPr>
        <p:txBody>
          <a:bodyPr>
            <a:normAutofit/>
          </a:bodyPr>
          <a:lstStyle/>
          <a:p>
            <a:pPr eaLnBrk="1" hangingPunct="1"/>
            <a:r>
              <a:rPr lang="en-US" altLang="en-US" dirty="0">
                <a:latin typeface="Open Sans"/>
                <a:cs typeface="Calibri" panose="020F0502020204030204" pitchFamily="34" charset="0"/>
              </a:rPr>
              <a:t>Vision Insurance</a:t>
            </a:r>
          </a:p>
        </p:txBody>
      </p:sp>
      <p:graphicFrame>
        <p:nvGraphicFramePr>
          <p:cNvPr id="19" name="Table 18">
            <a:extLst>
              <a:ext uri="{FF2B5EF4-FFF2-40B4-BE49-F238E27FC236}">
                <a16:creationId xmlns:a16="http://schemas.microsoft.com/office/drawing/2014/main" id="{17CE74E4-9628-4DD6-B1DE-A579755516AF}"/>
              </a:ext>
            </a:extLst>
          </p:cNvPr>
          <p:cNvGraphicFramePr>
            <a:graphicFrameLocks noGrp="1"/>
          </p:cNvGraphicFramePr>
          <p:nvPr>
            <p:extLst>
              <p:ext uri="{D42A27DB-BD31-4B8C-83A1-F6EECF244321}">
                <p14:modId xmlns:p14="http://schemas.microsoft.com/office/powerpoint/2010/main" val="3813392576"/>
              </p:ext>
            </p:extLst>
          </p:nvPr>
        </p:nvGraphicFramePr>
        <p:xfrm>
          <a:off x="1816611" y="1563154"/>
          <a:ext cx="8766044" cy="2947260"/>
        </p:xfrm>
        <a:graphic>
          <a:graphicData uri="http://schemas.openxmlformats.org/drawingml/2006/table">
            <a:tbl>
              <a:tblPr/>
              <a:tblGrid>
                <a:gridCol w="4511238">
                  <a:extLst>
                    <a:ext uri="{9D8B030D-6E8A-4147-A177-3AD203B41FA5}">
                      <a16:colId xmlns:a16="http://schemas.microsoft.com/office/drawing/2014/main" val="20000"/>
                    </a:ext>
                  </a:extLst>
                </a:gridCol>
                <a:gridCol w="4254806">
                  <a:extLst>
                    <a:ext uri="{9D8B030D-6E8A-4147-A177-3AD203B41FA5}">
                      <a16:colId xmlns:a16="http://schemas.microsoft.com/office/drawing/2014/main" val="20001"/>
                    </a:ext>
                  </a:extLst>
                </a:gridCol>
              </a:tblGrid>
              <a:tr h="301304">
                <a:tc>
                  <a:txBody>
                    <a:bodyPr/>
                    <a:lstStyle/>
                    <a:p>
                      <a:pPr algn="ctr"/>
                      <a:r>
                        <a:rPr lang="en-US" sz="1600" b="1" dirty="0">
                          <a:solidFill>
                            <a:schemeClr val="bg1"/>
                          </a:solidFill>
                          <a:effectLst/>
                          <a:latin typeface="Open Sans"/>
                        </a:rPr>
                        <a:t>Annual Benefit</a:t>
                      </a:r>
                      <a:endParaRPr lang="en-US" sz="1600" dirty="0">
                        <a:solidFill>
                          <a:schemeClr val="bg1"/>
                        </a:solidFill>
                        <a:effectLst/>
                        <a:latin typeface="Open Sans"/>
                      </a:endParaRPr>
                    </a:p>
                  </a:txBody>
                  <a:tcPr marL="33360" marR="33360" marT="33350" marB="3335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tx1"/>
                    </a:solidFill>
                  </a:tcPr>
                </a:tc>
                <a:tc>
                  <a:txBody>
                    <a:bodyPr/>
                    <a:lstStyle/>
                    <a:p>
                      <a:pPr algn="ctr"/>
                      <a:r>
                        <a:rPr lang="en-US" sz="1600" b="1" dirty="0">
                          <a:solidFill>
                            <a:schemeClr val="bg1"/>
                          </a:solidFill>
                          <a:effectLst/>
                          <a:latin typeface="Open Sans"/>
                        </a:rPr>
                        <a:t>In-Network Co-Pay*</a:t>
                      </a:r>
                      <a:r>
                        <a:rPr lang="en-US" sz="1600" dirty="0">
                          <a:solidFill>
                            <a:schemeClr val="bg1"/>
                          </a:solidFill>
                          <a:effectLst/>
                          <a:latin typeface="Open Sans"/>
                        </a:rPr>
                        <a:t> </a:t>
                      </a:r>
                    </a:p>
                  </a:txBody>
                  <a:tcPr marL="33360" marR="33360" marT="33350" marB="3335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extLst>
                  <a:ext uri="{0D108BD9-81ED-4DB2-BD59-A6C34878D82A}">
                    <a16:rowId xmlns:a16="http://schemas.microsoft.com/office/drawing/2014/main" val="10000"/>
                  </a:ext>
                </a:extLst>
              </a:tr>
              <a:tr h="301304">
                <a:tc>
                  <a:txBody>
                    <a:bodyPr/>
                    <a:lstStyle/>
                    <a:p>
                      <a:pPr algn="ctr"/>
                      <a:r>
                        <a:rPr lang="en-US" sz="1600" dirty="0">
                          <a:effectLst/>
                          <a:latin typeface="Open Sans"/>
                          <a:cs typeface="Calibri" panose="020F0502020204030204" pitchFamily="34" charset="0"/>
                        </a:rPr>
                        <a:t>Routine eye exam, including dilation </a:t>
                      </a:r>
                    </a:p>
                  </a:txBody>
                  <a:tcPr marL="33360" marR="33360" marT="33350" marB="33350" anchor="ctr">
                    <a:lnL w="12700" cap="flat" cmpd="sng" algn="ctr">
                      <a:solidFill>
                        <a:schemeClr val="tx1"/>
                      </a:solidFill>
                      <a:prstDash val="solid"/>
                      <a:round/>
                      <a:headEnd type="none" w="med" len="med"/>
                      <a:tailEnd type="none" w="med" len="med"/>
                    </a:lnL>
                    <a:lnR>
                      <a:noFill/>
                    </a:lnR>
                    <a:lnT>
                      <a:noFill/>
                    </a:lnT>
                    <a:lnB>
                      <a:noFill/>
                    </a:lnB>
                    <a:solidFill>
                      <a:srgbClr val="059033">
                        <a:alpha val="25098"/>
                      </a:srgbClr>
                    </a:solidFill>
                  </a:tcPr>
                </a:tc>
                <a:tc>
                  <a:txBody>
                    <a:bodyPr/>
                    <a:lstStyle/>
                    <a:p>
                      <a:pPr algn="ctr"/>
                      <a:r>
                        <a:rPr lang="en-US" sz="1600" dirty="0">
                          <a:effectLst/>
                          <a:latin typeface="Open Sans"/>
                          <a:cs typeface="Calibri" panose="020F0502020204030204" pitchFamily="34" charset="0"/>
                        </a:rPr>
                        <a:t>You pay $15</a:t>
                      </a:r>
                    </a:p>
                  </a:txBody>
                  <a:tcPr marL="33360" marR="33360" marT="33350" marB="33350" anchor="ctr">
                    <a:lnL>
                      <a:noFill/>
                    </a:lnL>
                    <a:lnR w="12700" cap="flat" cmpd="sng" algn="ctr">
                      <a:solidFill>
                        <a:schemeClr val="tx1"/>
                      </a:solidFill>
                      <a:prstDash val="solid"/>
                      <a:round/>
                      <a:headEnd type="none" w="med" len="med"/>
                      <a:tailEnd type="none" w="med" len="med"/>
                    </a:lnR>
                    <a:lnT>
                      <a:noFill/>
                    </a:lnT>
                    <a:lnB>
                      <a:noFill/>
                    </a:lnB>
                    <a:solidFill>
                      <a:srgbClr val="059033">
                        <a:alpha val="25098"/>
                      </a:srgbClr>
                    </a:solidFill>
                  </a:tcPr>
                </a:tc>
                <a:extLst>
                  <a:ext uri="{0D108BD9-81ED-4DB2-BD59-A6C34878D82A}">
                    <a16:rowId xmlns:a16="http://schemas.microsoft.com/office/drawing/2014/main" val="10001"/>
                  </a:ext>
                </a:extLst>
              </a:tr>
              <a:tr h="462940">
                <a:tc>
                  <a:txBody>
                    <a:bodyPr/>
                    <a:lstStyle/>
                    <a:p>
                      <a:pPr algn="ctr"/>
                      <a:r>
                        <a:rPr lang="en-US" sz="1600" dirty="0">
                          <a:effectLst/>
                          <a:latin typeface="Open Sans"/>
                          <a:cs typeface="Calibri" panose="020F0502020204030204" pitchFamily="34" charset="0"/>
                        </a:rPr>
                        <a:t>Contact lens fitting, standard/new or specialty</a:t>
                      </a:r>
                    </a:p>
                  </a:txBody>
                  <a:tcPr marL="33360" marR="33360" marT="33350" marB="33350" anchor="ctr">
                    <a:lnL w="12700" cap="flat" cmpd="sng" algn="ctr">
                      <a:solidFill>
                        <a:schemeClr val="tx1"/>
                      </a:solidFill>
                      <a:prstDash val="solid"/>
                      <a:round/>
                      <a:headEnd type="none" w="med" len="med"/>
                      <a:tailEnd type="none" w="med" len="med"/>
                    </a:lnL>
                    <a:lnR>
                      <a:noFill/>
                    </a:lnR>
                    <a:lnT>
                      <a:noFill/>
                    </a:lnT>
                    <a:lnB>
                      <a:noFill/>
                    </a:lnB>
                    <a:solidFill>
                      <a:srgbClr val="059033">
                        <a:alpha val="14902"/>
                      </a:srgbClr>
                    </a:solidFill>
                  </a:tcPr>
                </a:tc>
                <a:tc>
                  <a:txBody>
                    <a:bodyPr/>
                    <a:lstStyle/>
                    <a:p>
                      <a:pPr algn="ctr"/>
                      <a:r>
                        <a:rPr lang="en-US" sz="1600" dirty="0">
                          <a:effectLst/>
                          <a:latin typeface="Open Sans"/>
                          <a:cs typeface="Calibri" panose="020F0502020204030204" pitchFamily="34" charset="0"/>
                        </a:rPr>
                        <a:t>You pay $25/$35</a:t>
                      </a:r>
                    </a:p>
                  </a:txBody>
                  <a:tcPr marL="33360" marR="33360" marT="33350" marB="33350" anchor="ctr">
                    <a:lnL>
                      <a:noFill/>
                    </a:lnL>
                    <a:lnR w="12700" cap="flat" cmpd="sng" algn="ctr">
                      <a:solidFill>
                        <a:schemeClr val="tx1"/>
                      </a:solidFill>
                      <a:prstDash val="solid"/>
                      <a:round/>
                      <a:headEnd type="none" w="med" len="med"/>
                      <a:tailEnd type="none" w="med" len="med"/>
                    </a:lnR>
                    <a:lnT>
                      <a:noFill/>
                    </a:lnT>
                    <a:lnB>
                      <a:noFill/>
                    </a:lnB>
                    <a:solidFill>
                      <a:srgbClr val="059033">
                        <a:alpha val="14902"/>
                      </a:srgbClr>
                    </a:solidFill>
                  </a:tcPr>
                </a:tc>
                <a:extLst>
                  <a:ext uri="{0D108BD9-81ED-4DB2-BD59-A6C34878D82A}">
                    <a16:rowId xmlns:a16="http://schemas.microsoft.com/office/drawing/2014/main" val="10002"/>
                  </a:ext>
                </a:extLst>
              </a:tr>
              <a:tr h="301304">
                <a:tc>
                  <a:txBody>
                    <a:bodyPr/>
                    <a:lstStyle/>
                    <a:p>
                      <a:pPr algn="ctr"/>
                      <a:r>
                        <a:rPr lang="en-US" sz="1600" dirty="0">
                          <a:effectLst/>
                          <a:latin typeface="Open Sans"/>
                          <a:cs typeface="Calibri" panose="020F0502020204030204" pitchFamily="34" charset="0"/>
                        </a:rPr>
                        <a:t>Single vision lens</a:t>
                      </a:r>
                    </a:p>
                  </a:txBody>
                  <a:tcPr marL="33360" marR="33360" marT="33350" marB="33350" anchor="ctr">
                    <a:lnL w="12700" cap="flat" cmpd="sng" algn="ctr">
                      <a:solidFill>
                        <a:schemeClr val="tx1"/>
                      </a:solidFill>
                      <a:prstDash val="solid"/>
                      <a:round/>
                      <a:headEnd type="none" w="med" len="med"/>
                      <a:tailEnd type="none" w="med" len="med"/>
                    </a:lnL>
                    <a:lnR>
                      <a:noFill/>
                    </a:lnR>
                    <a:lnT>
                      <a:noFill/>
                    </a:lnT>
                    <a:lnB>
                      <a:noFill/>
                    </a:lnB>
                    <a:solidFill>
                      <a:srgbClr val="059033">
                        <a:alpha val="25098"/>
                      </a:srgbClr>
                    </a:solidFill>
                  </a:tcPr>
                </a:tc>
                <a:tc>
                  <a:txBody>
                    <a:bodyPr/>
                    <a:lstStyle/>
                    <a:p>
                      <a:pPr algn="ctr"/>
                      <a:r>
                        <a:rPr lang="en-US" sz="1600" dirty="0">
                          <a:effectLst/>
                          <a:latin typeface="Open Sans"/>
                          <a:cs typeface="Calibri" panose="020F0502020204030204" pitchFamily="34" charset="0"/>
                        </a:rPr>
                        <a:t>You pay $10</a:t>
                      </a:r>
                    </a:p>
                  </a:txBody>
                  <a:tcPr marL="33360" marR="33360" marT="33350" marB="33350" anchor="ctr">
                    <a:lnL>
                      <a:noFill/>
                    </a:lnL>
                    <a:lnR w="12700" cap="flat" cmpd="sng" algn="ctr">
                      <a:solidFill>
                        <a:schemeClr val="tx1"/>
                      </a:solidFill>
                      <a:prstDash val="solid"/>
                      <a:round/>
                      <a:headEnd type="none" w="med" len="med"/>
                      <a:tailEnd type="none" w="med" len="med"/>
                    </a:lnR>
                    <a:lnT>
                      <a:noFill/>
                    </a:lnT>
                    <a:lnB>
                      <a:noFill/>
                    </a:lnB>
                    <a:solidFill>
                      <a:srgbClr val="059033">
                        <a:alpha val="25098"/>
                      </a:srgbClr>
                    </a:solidFill>
                  </a:tcPr>
                </a:tc>
                <a:extLst>
                  <a:ext uri="{0D108BD9-81ED-4DB2-BD59-A6C34878D82A}">
                    <a16:rowId xmlns:a16="http://schemas.microsoft.com/office/drawing/2014/main" val="10003"/>
                  </a:ext>
                </a:extLst>
              </a:tr>
              <a:tr h="301304">
                <a:tc>
                  <a:txBody>
                    <a:bodyPr/>
                    <a:lstStyle/>
                    <a:p>
                      <a:pPr algn="ctr"/>
                      <a:r>
                        <a:rPr lang="en-US" sz="1600" dirty="0">
                          <a:effectLst/>
                          <a:latin typeface="Open Sans"/>
                          <a:cs typeface="Calibri" panose="020F0502020204030204" pitchFamily="34" charset="0"/>
                        </a:rPr>
                        <a:t>Bi-focal lens</a:t>
                      </a:r>
                    </a:p>
                  </a:txBody>
                  <a:tcPr marL="33360" marR="33360" marT="33350" marB="33350" anchor="ctr">
                    <a:lnL w="12700" cap="flat" cmpd="sng" algn="ctr">
                      <a:solidFill>
                        <a:schemeClr val="tx1"/>
                      </a:solidFill>
                      <a:prstDash val="solid"/>
                      <a:round/>
                      <a:headEnd type="none" w="med" len="med"/>
                      <a:tailEnd type="none" w="med" len="med"/>
                    </a:lnL>
                    <a:lnR>
                      <a:noFill/>
                    </a:lnR>
                    <a:lnT>
                      <a:noFill/>
                    </a:lnT>
                    <a:lnB>
                      <a:noFill/>
                    </a:lnB>
                    <a:solidFill>
                      <a:srgbClr val="059033">
                        <a:alpha val="14902"/>
                      </a:srgbClr>
                    </a:solidFill>
                  </a:tcPr>
                </a:tc>
                <a:tc>
                  <a:txBody>
                    <a:bodyPr/>
                    <a:lstStyle/>
                    <a:p>
                      <a:pPr algn="ctr"/>
                      <a:r>
                        <a:rPr lang="en-US" sz="1600" dirty="0">
                          <a:effectLst/>
                          <a:latin typeface="Open Sans"/>
                          <a:cs typeface="Calibri" panose="020F0502020204030204" pitchFamily="34" charset="0"/>
                        </a:rPr>
                        <a:t>You pay $15</a:t>
                      </a:r>
                    </a:p>
                  </a:txBody>
                  <a:tcPr marL="33360" marR="33360" marT="33350" marB="33350" anchor="ctr">
                    <a:lnL>
                      <a:noFill/>
                    </a:lnL>
                    <a:lnR w="12700" cap="flat" cmpd="sng" algn="ctr">
                      <a:solidFill>
                        <a:schemeClr val="tx1"/>
                      </a:solidFill>
                      <a:prstDash val="solid"/>
                      <a:round/>
                      <a:headEnd type="none" w="med" len="med"/>
                      <a:tailEnd type="none" w="med" len="med"/>
                    </a:lnR>
                    <a:lnT>
                      <a:noFill/>
                    </a:lnT>
                    <a:lnB>
                      <a:noFill/>
                    </a:lnB>
                    <a:solidFill>
                      <a:srgbClr val="059033">
                        <a:alpha val="14902"/>
                      </a:srgbClr>
                    </a:solidFill>
                  </a:tcPr>
                </a:tc>
                <a:extLst>
                  <a:ext uri="{0D108BD9-81ED-4DB2-BD59-A6C34878D82A}">
                    <a16:rowId xmlns:a16="http://schemas.microsoft.com/office/drawing/2014/main" val="10004"/>
                  </a:ext>
                </a:extLst>
              </a:tr>
              <a:tr h="301304">
                <a:tc>
                  <a:txBody>
                    <a:bodyPr/>
                    <a:lstStyle/>
                    <a:p>
                      <a:pPr algn="ctr"/>
                      <a:r>
                        <a:rPr lang="en-US" sz="1600" dirty="0">
                          <a:effectLst/>
                          <a:latin typeface="Open Sans"/>
                          <a:cs typeface="Calibri" panose="020F0502020204030204" pitchFamily="34" charset="0"/>
                        </a:rPr>
                        <a:t>Tri-focal lens</a:t>
                      </a:r>
                    </a:p>
                  </a:txBody>
                  <a:tcPr marL="33360" marR="33360" marT="33350" marB="33350" anchor="ctr">
                    <a:lnL w="12700" cap="flat" cmpd="sng" algn="ctr">
                      <a:solidFill>
                        <a:schemeClr val="tx1"/>
                      </a:solidFill>
                      <a:prstDash val="solid"/>
                      <a:round/>
                      <a:headEnd type="none" w="med" len="med"/>
                      <a:tailEnd type="none" w="med" len="med"/>
                    </a:lnL>
                    <a:lnR>
                      <a:noFill/>
                    </a:lnR>
                    <a:lnT>
                      <a:noFill/>
                    </a:lnT>
                    <a:lnB>
                      <a:noFill/>
                    </a:lnB>
                    <a:solidFill>
                      <a:srgbClr val="059033">
                        <a:alpha val="25098"/>
                      </a:srgbClr>
                    </a:solidFill>
                  </a:tcPr>
                </a:tc>
                <a:tc>
                  <a:txBody>
                    <a:bodyPr/>
                    <a:lstStyle/>
                    <a:p>
                      <a:pPr algn="ctr"/>
                      <a:r>
                        <a:rPr lang="en-US" sz="1600" dirty="0">
                          <a:effectLst/>
                          <a:latin typeface="Open Sans"/>
                          <a:cs typeface="Calibri" panose="020F0502020204030204" pitchFamily="34" charset="0"/>
                        </a:rPr>
                        <a:t>You pay $20</a:t>
                      </a:r>
                    </a:p>
                  </a:txBody>
                  <a:tcPr marL="33360" marR="33360" marT="33350" marB="33350" anchor="ctr">
                    <a:lnL>
                      <a:noFill/>
                    </a:lnL>
                    <a:lnR w="12700" cap="flat" cmpd="sng" algn="ctr">
                      <a:solidFill>
                        <a:schemeClr val="tx1"/>
                      </a:solidFill>
                      <a:prstDash val="solid"/>
                      <a:round/>
                      <a:headEnd type="none" w="med" len="med"/>
                      <a:tailEnd type="none" w="med" len="med"/>
                    </a:lnR>
                    <a:lnT>
                      <a:noFill/>
                    </a:lnT>
                    <a:lnB>
                      <a:noFill/>
                    </a:lnB>
                    <a:solidFill>
                      <a:srgbClr val="059033">
                        <a:alpha val="25098"/>
                      </a:srgbClr>
                    </a:solidFill>
                  </a:tcPr>
                </a:tc>
                <a:extLst>
                  <a:ext uri="{0D108BD9-81ED-4DB2-BD59-A6C34878D82A}">
                    <a16:rowId xmlns:a16="http://schemas.microsoft.com/office/drawing/2014/main" val="10005"/>
                  </a:ext>
                </a:extLst>
              </a:tr>
              <a:tr h="301304">
                <a:tc>
                  <a:txBody>
                    <a:bodyPr/>
                    <a:lstStyle/>
                    <a:p>
                      <a:pPr algn="ctr"/>
                      <a:r>
                        <a:rPr lang="en-US" sz="1600" dirty="0">
                          <a:effectLst/>
                          <a:latin typeface="Open Sans"/>
                          <a:cs typeface="Calibri" panose="020F0502020204030204" pitchFamily="34" charset="0"/>
                        </a:rPr>
                        <a:t>Progressive lens</a:t>
                      </a:r>
                    </a:p>
                  </a:txBody>
                  <a:tcPr marL="33360" marR="33360" marT="33350" marB="33350" anchor="ctr">
                    <a:lnL w="12700" cap="flat" cmpd="sng" algn="ctr">
                      <a:solidFill>
                        <a:schemeClr val="tx1"/>
                      </a:solidFill>
                      <a:prstDash val="solid"/>
                      <a:round/>
                      <a:headEnd type="none" w="med" len="med"/>
                      <a:tailEnd type="none" w="med" len="med"/>
                    </a:lnL>
                    <a:lnR>
                      <a:noFill/>
                    </a:lnR>
                    <a:lnT>
                      <a:noFill/>
                    </a:lnT>
                    <a:lnB>
                      <a:noFill/>
                    </a:lnB>
                    <a:solidFill>
                      <a:srgbClr val="059033">
                        <a:alpha val="14902"/>
                      </a:srgbClr>
                    </a:solidFill>
                  </a:tcPr>
                </a:tc>
                <a:tc>
                  <a:txBody>
                    <a:bodyPr/>
                    <a:lstStyle/>
                    <a:p>
                      <a:pPr algn="ctr"/>
                      <a:r>
                        <a:rPr lang="en-US" sz="1600" dirty="0">
                          <a:effectLst/>
                          <a:latin typeface="Open Sans"/>
                          <a:cs typeface="Calibri" panose="020F0502020204030204" pitchFamily="34" charset="0"/>
                        </a:rPr>
                        <a:t>You pay $70 </a:t>
                      </a:r>
                    </a:p>
                  </a:txBody>
                  <a:tcPr marL="33360" marR="33360" marT="33350" marB="33350" anchor="ctr">
                    <a:lnL>
                      <a:noFill/>
                    </a:lnL>
                    <a:lnR w="12700" cap="flat" cmpd="sng" algn="ctr">
                      <a:solidFill>
                        <a:schemeClr val="tx1"/>
                      </a:solidFill>
                      <a:prstDash val="solid"/>
                      <a:round/>
                      <a:headEnd type="none" w="med" len="med"/>
                      <a:tailEnd type="none" w="med" len="med"/>
                    </a:lnR>
                    <a:lnT>
                      <a:noFill/>
                    </a:lnT>
                    <a:lnB>
                      <a:noFill/>
                    </a:lnB>
                    <a:solidFill>
                      <a:srgbClr val="059033">
                        <a:alpha val="14902"/>
                      </a:srgbClr>
                    </a:solidFill>
                  </a:tcPr>
                </a:tc>
                <a:extLst>
                  <a:ext uri="{0D108BD9-81ED-4DB2-BD59-A6C34878D82A}">
                    <a16:rowId xmlns:a16="http://schemas.microsoft.com/office/drawing/2014/main" val="10006"/>
                  </a:ext>
                </a:extLst>
              </a:tr>
              <a:tr h="301304">
                <a:tc>
                  <a:txBody>
                    <a:bodyPr/>
                    <a:lstStyle/>
                    <a:p>
                      <a:pPr algn="ctr"/>
                      <a:r>
                        <a:rPr lang="en-US" sz="1600" dirty="0">
                          <a:effectLst/>
                          <a:latin typeface="Open Sans"/>
                          <a:cs typeface="Calibri" panose="020F0502020204030204" pitchFamily="34" charset="0"/>
                        </a:rPr>
                        <a:t>Frames</a:t>
                      </a:r>
                    </a:p>
                  </a:txBody>
                  <a:tcPr marL="33360" marR="33360" marT="33350" marB="33350" anchor="ctr">
                    <a:lnL w="12700" cap="flat" cmpd="sng" algn="ctr">
                      <a:solidFill>
                        <a:schemeClr val="tx1"/>
                      </a:solidFill>
                      <a:prstDash val="solid"/>
                      <a:round/>
                      <a:headEnd type="none" w="med" len="med"/>
                      <a:tailEnd type="none" w="med" len="med"/>
                    </a:lnL>
                    <a:lnR>
                      <a:noFill/>
                    </a:lnR>
                    <a:lnT>
                      <a:noFill/>
                    </a:lnT>
                    <a:lnB>
                      <a:noFill/>
                    </a:lnB>
                    <a:solidFill>
                      <a:srgbClr val="059033">
                        <a:alpha val="25098"/>
                      </a:srgbClr>
                    </a:solidFill>
                  </a:tcPr>
                </a:tc>
                <a:tc>
                  <a:txBody>
                    <a:bodyPr/>
                    <a:lstStyle/>
                    <a:p>
                      <a:pPr algn="ctr"/>
                      <a:r>
                        <a:rPr lang="en-US" sz="1600" dirty="0">
                          <a:effectLst/>
                          <a:latin typeface="Open Sans"/>
                          <a:cs typeface="Calibri" panose="020F0502020204030204" pitchFamily="34" charset="0"/>
                        </a:rPr>
                        <a:t> Up to $200 allowance</a:t>
                      </a:r>
                    </a:p>
                  </a:txBody>
                  <a:tcPr marL="33360" marR="33360" marT="33350" marB="33350" anchor="ctr">
                    <a:lnL>
                      <a:noFill/>
                    </a:lnL>
                    <a:lnR w="12700" cap="flat" cmpd="sng" algn="ctr">
                      <a:solidFill>
                        <a:schemeClr val="tx1"/>
                      </a:solidFill>
                      <a:prstDash val="solid"/>
                      <a:round/>
                      <a:headEnd type="none" w="med" len="med"/>
                      <a:tailEnd type="none" w="med" len="med"/>
                    </a:lnR>
                    <a:lnT>
                      <a:noFill/>
                    </a:lnT>
                    <a:lnB>
                      <a:noFill/>
                    </a:lnB>
                    <a:solidFill>
                      <a:srgbClr val="059033">
                        <a:alpha val="25098"/>
                      </a:srgbClr>
                    </a:solidFill>
                  </a:tcPr>
                </a:tc>
                <a:extLst>
                  <a:ext uri="{0D108BD9-81ED-4DB2-BD59-A6C34878D82A}">
                    <a16:rowId xmlns:a16="http://schemas.microsoft.com/office/drawing/2014/main" val="10007"/>
                  </a:ext>
                </a:extLst>
              </a:tr>
              <a:tr h="301304">
                <a:tc>
                  <a:txBody>
                    <a:bodyPr/>
                    <a:lstStyle/>
                    <a:p>
                      <a:pPr algn="ctr"/>
                      <a:r>
                        <a:rPr lang="en-US" sz="1600" dirty="0">
                          <a:effectLst/>
                          <a:latin typeface="Open Sans"/>
                          <a:cs typeface="Calibri" panose="020F0502020204030204" pitchFamily="34" charset="0"/>
                        </a:rPr>
                        <a:t>Contact lens (in lieu of frames/glasses)</a:t>
                      </a:r>
                    </a:p>
                  </a:txBody>
                  <a:tcPr marL="33360" marR="33360" marT="33350" marB="3335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059033">
                        <a:alpha val="14902"/>
                      </a:srgbClr>
                    </a:solidFill>
                  </a:tcPr>
                </a:tc>
                <a:tc>
                  <a:txBody>
                    <a:bodyPr/>
                    <a:lstStyle/>
                    <a:p>
                      <a:pPr algn="ctr"/>
                      <a:r>
                        <a:rPr lang="en-US" sz="1600" dirty="0">
                          <a:effectLst/>
                          <a:latin typeface="Open Sans"/>
                          <a:cs typeface="Calibri" panose="020F0502020204030204" pitchFamily="34" charset="0"/>
                        </a:rPr>
                        <a:t> Up to $200 allowance</a:t>
                      </a:r>
                    </a:p>
                  </a:txBody>
                  <a:tcPr marL="33360" marR="33360" marT="33350" marB="3335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59033">
                        <a:alpha val="14902"/>
                      </a:srgbClr>
                    </a:solidFill>
                  </a:tcPr>
                </a:tc>
                <a:extLst>
                  <a:ext uri="{0D108BD9-81ED-4DB2-BD59-A6C34878D82A}">
                    <a16:rowId xmlns:a16="http://schemas.microsoft.com/office/drawing/2014/main" val="10008"/>
                  </a:ext>
                </a:extLst>
              </a:tr>
            </a:tbl>
          </a:graphicData>
        </a:graphic>
      </p:graphicFrame>
      <p:graphicFrame>
        <p:nvGraphicFramePr>
          <p:cNvPr id="8" name="Table 7">
            <a:extLst>
              <a:ext uri="{FF2B5EF4-FFF2-40B4-BE49-F238E27FC236}">
                <a16:creationId xmlns:a16="http://schemas.microsoft.com/office/drawing/2014/main" id="{4397FAA6-3D57-40DA-89C9-00DD588E05E2}"/>
              </a:ext>
            </a:extLst>
          </p:cNvPr>
          <p:cNvGraphicFramePr>
            <a:graphicFrameLocks noGrp="1"/>
          </p:cNvGraphicFramePr>
          <p:nvPr>
            <p:extLst>
              <p:ext uri="{D42A27DB-BD31-4B8C-83A1-F6EECF244321}">
                <p14:modId xmlns:p14="http://schemas.microsoft.com/office/powerpoint/2010/main" val="2521503670"/>
              </p:ext>
            </p:extLst>
          </p:nvPr>
        </p:nvGraphicFramePr>
        <p:xfrm>
          <a:off x="2801016" y="4697131"/>
          <a:ext cx="6303263" cy="1372772"/>
        </p:xfrm>
        <a:graphic>
          <a:graphicData uri="http://schemas.openxmlformats.org/drawingml/2006/table">
            <a:tbl>
              <a:tblPr/>
              <a:tblGrid>
                <a:gridCol w="1978327">
                  <a:extLst>
                    <a:ext uri="{9D8B030D-6E8A-4147-A177-3AD203B41FA5}">
                      <a16:colId xmlns:a16="http://schemas.microsoft.com/office/drawing/2014/main" val="155075064"/>
                    </a:ext>
                  </a:extLst>
                </a:gridCol>
                <a:gridCol w="1436925">
                  <a:extLst>
                    <a:ext uri="{9D8B030D-6E8A-4147-A177-3AD203B41FA5}">
                      <a16:colId xmlns:a16="http://schemas.microsoft.com/office/drawing/2014/main" val="1269776619"/>
                    </a:ext>
                  </a:extLst>
                </a:gridCol>
                <a:gridCol w="1436923">
                  <a:extLst>
                    <a:ext uri="{9D8B030D-6E8A-4147-A177-3AD203B41FA5}">
                      <a16:colId xmlns:a16="http://schemas.microsoft.com/office/drawing/2014/main" val="2748367030"/>
                    </a:ext>
                  </a:extLst>
                </a:gridCol>
                <a:gridCol w="1451088">
                  <a:extLst>
                    <a:ext uri="{9D8B030D-6E8A-4147-A177-3AD203B41FA5}">
                      <a16:colId xmlns:a16="http://schemas.microsoft.com/office/drawing/2014/main" val="3880504571"/>
                    </a:ext>
                  </a:extLst>
                </a:gridCol>
              </a:tblGrid>
              <a:tr h="286817">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Open Sans"/>
                          <a:ea typeface="Calibri" panose="020F0502020204030204" pitchFamily="34" charset="0"/>
                          <a:cs typeface="Times New Roman" panose="02020603050405020304" pitchFamily="18" charset="0"/>
                        </a:rPr>
                        <a:t>Coverage Level</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Open Sans"/>
                        </a:rPr>
                        <a:t>Premium</a:t>
                      </a:r>
                      <a:endParaRPr kumimoji="0" lang="en-US" altLang="en-US" sz="1600" b="1" i="0" u="none" strike="noStrike" cap="none" normalizeH="0" baseline="0" dirty="0">
                        <a:ln>
                          <a:noFill/>
                        </a:ln>
                        <a:solidFill>
                          <a:schemeClr val="bg1"/>
                        </a:solidFill>
                        <a:effectLst/>
                        <a:latin typeface="Open Sans"/>
                        <a:ea typeface="Calibri" panose="020F0502020204030204" pitchFamily="34" charset="0"/>
                        <a:cs typeface="Times New Roman" panose="02020603050405020304" pitchFamily="18"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Open Sans"/>
                        </a:rPr>
                        <a:t>State Pays</a:t>
                      </a:r>
                      <a:endParaRPr kumimoji="0" lang="en-US" altLang="en-US" sz="1600" b="1" i="0" u="none" strike="noStrike" cap="none" normalizeH="0" baseline="0" dirty="0">
                        <a:ln>
                          <a:noFill/>
                        </a:ln>
                        <a:solidFill>
                          <a:schemeClr val="bg1"/>
                        </a:solidFill>
                        <a:effectLst/>
                        <a:latin typeface="Open Sans"/>
                        <a:ea typeface="Calibri" panose="020F0502020204030204" pitchFamily="34" charset="0"/>
                        <a:cs typeface="Times New Roman" panose="02020603050405020304" pitchFamily="18"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Open Sans"/>
                        </a:rPr>
                        <a:t>You Pay</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897397133"/>
                  </a:ext>
                </a:extLst>
              </a:tr>
              <a:tr h="268891">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Only</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$4.61              </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              0.00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             4.61 </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extLst>
                  <a:ext uri="{0D108BD9-81ED-4DB2-BD59-A6C34878D82A}">
                    <a16:rowId xmlns:a16="http://schemas.microsoft.com/office/drawing/2014/main" val="285885136"/>
                  </a:ext>
                </a:extLst>
              </a:tr>
              <a:tr h="268891">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 Spouse</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9.22</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0.00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9.22</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extLst>
                  <a:ext uri="{0D108BD9-81ED-4DB2-BD59-A6C34878D82A}">
                    <a16:rowId xmlns:a16="http://schemas.microsoft.com/office/drawing/2014/main" val="798676935"/>
                  </a:ext>
                </a:extLst>
              </a:tr>
              <a:tr h="279282">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+Child(ren)</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9.91</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0.00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9.91</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extLst>
                  <a:ext uri="{0D108BD9-81ED-4DB2-BD59-A6C34878D82A}">
                    <a16:rowId xmlns:a16="http://schemas.microsoft.com/office/drawing/2014/main" val="1801450664"/>
                  </a:ext>
                </a:extLst>
              </a:tr>
              <a:tr h="268891">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You + Family</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14.52</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0.00</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14.52</a:t>
                      </a:r>
                    </a:p>
                  </a:txBody>
                  <a:tcPr marL="51189" marR="51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extLst>
                  <a:ext uri="{0D108BD9-81ED-4DB2-BD59-A6C34878D82A}">
                    <a16:rowId xmlns:a16="http://schemas.microsoft.com/office/drawing/2014/main" val="3271784385"/>
                  </a:ext>
                </a:extLst>
              </a:tr>
            </a:tbl>
          </a:graphicData>
        </a:graphic>
      </p:graphicFrame>
      <p:sp>
        <p:nvSpPr>
          <p:cNvPr id="9" name="Rectangle 8">
            <a:extLst>
              <a:ext uri="{FF2B5EF4-FFF2-40B4-BE49-F238E27FC236}">
                <a16:creationId xmlns:a16="http://schemas.microsoft.com/office/drawing/2014/main" id="{D5552FEA-9B3C-49C5-9FE1-1CC81A2C7EA8}"/>
              </a:ext>
            </a:extLst>
          </p:cNvPr>
          <p:cNvSpPr/>
          <p:nvPr/>
        </p:nvSpPr>
        <p:spPr>
          <a:xfrm>
            <a:off x="7654922" y="4709095"/>
            <a:ext cx="1446212" cy="1372771"/>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C000"/>
              </a:solidFill>
            </a:endParaRPr>
          </a:p>
        </p:txBody>
      </p:sp>
      <p:sp>
        <p:nvSpPr>
          <p:cNvPr id="2" name="Rectangle 1">
            <a:extLst>
              <a:ext uri="{FF2B5EF4-FFF2-40B4-BE49-F238E27FC236}">
                <a16:creationId xmlns:a16="http://schemas.microsoft.com/office/drawing/2014/main" id="{B278881B-7CC4-42F6-A64D-DCCE336600D7}"/>
              </a:ext>
            </a:extLst>
          </p:cNvPr>
          <p:cNvSpPr/>
          <p:nvPr/>
        </p:nvSpPr>
        <p:spPr>
          <a:xfrm>
            <a:off x="4230672" y="6093829"/>
            <a:ext cx="3194208" cy="369332"/>
          </a:xfrm>
          <a:prstGeom prst="rect">
            <a:avLst/>
          </a:prstGeom>
        </p:spPr>
        <p:txBody>
          <a:bodyPr wrap="none">
            <a:spAutoFit/>
          </a:bodyPr>
          <a:lstStyle/>
          <a:p>
            <a:r>
              <a:rPr lang="en-US" dirty="0">
                <a:hlinkClick r:id="rId3"/>
              </a:rPr>
              <a:t>Vision Benefits | ERS (texas.gov)</a:t>
            </a:r>
            <a:endParaRPr lang="en-US" dirty="0"/>
          </a:p>
        </p:txBody>
      </p:sp>
      <p:pic>
        <p:nvPicPr>
          <p:cNvPr id="5" name="Picture 4">
            <a:extLst>
              <a:ext uri="{FF2B5EF4-FFF2-40B4-BE49-F238E27FC236}">
                <a16:creationId xmlns:a16="http://schemas.microsoft.com/office/drawing/2014/main" id="{2FD6F16A-5C93-43D8-38A5-D02234D7A9E0}"/>
              </a:ext>
            </a:extLst>
          </p:cNvPr>
          <p:cNvPicPr>
            <a:picLocks noChangeAspect="1"/>
          </p:cNvPicPr>
          <p:nvPr/>
        </p:nvPicPr>
        <p:blipFill>
          <a:blip r:embed="rId4"/>
          <a:stretch>
            <a:fillRect/>
          </a:stretch>
        </p:blipFill>
        <p:spPr>
          <a:xfrm>
            <a:off x="10582655" y="780445"/>
            <a:ext cx="1609344" cy="1076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13161" y="1036677"/>
            <a:ext cx="7365677" cy="717550"/>
          </a:xfrm>
        </p:spPr>
        <p:txBody>
          <a:bodyPr>
            <a:normAutofit fontScale="90000"/>
          </a:bodyPr>
          <a:lstStyle/>
          <a:p>
            <a:pPr algn="ctr"/>
            <a:r>
              <a:rPr lang="en-US" b="1" dirty="0">
                <a:latin typeface="Open Sans"/>
                <a:ea typeface="+mn-ea"/>
                <a:cs typeface="Calibri" panose="020F0502020204030204" pitchFamily="34" charset="0"/>
              </a:rPr>
              <a:t>Evidence</a:t>
            </a:r>
            <a:r>
              <a:rPr lang="en-US" b="1" dirty="0"/>
              <a:t> </a:t>
            </a:r>
            <a:r>
              <a:rPr lang="en-US" b="1" dirty="0">
                <a:latin typeface="Open Sans"/>
                <a:ea typeface="+mn-ea"/>
                <a:cs typeface="Calibri" panose="020F0502020204030204" pitchFamily="34" charset="0"/>
              </a:rPr>
              <a:t>of Insurability (EOI) </a:t>
            </a:r>
          </a:p>
        </p:txBody>
      </p:sp>
      <p:sp>
        <p:nvSpPr>
          <p:cNvPr id="4" name="TextBox 3"/>
          <p:cNvSpPr txBox="1"/>
          <p:nvPr/>
        </p:nvSpPr>
        <p:spPr>
          <a:xfrm>
            <a:off x="475500" y="2255640"/>
            <a:ext cx="11240997" cy="3170099"/>
          </a:xfrm>
          <a:prstGeom prst="rect">
            <a:avLst/>
          </a:prstGeom>
          <a:noFill/>
        </p:spPr>
        <p:txBody>
          <a:bodyPr wrap="square" rtlCol="0">
            <a:spAutoFit/>
          </a:bodyPr>
          <a:lstStyle/>
          <a:p>
            <a:r>
              <a:rPr lang="en-US" sz="2000" dirty="0">
                <a:latin typeface="Open Sans"/>
              </a:rPr>
              <a:t>Some benefit elections such as, </a:t>
            </a:r>
            <a:r>
              <a:rPr lang="en-US" sz="2000" dirty="0">
                <a:solidFill>
                  <a:srgbClr val="00853E"/>
                </a:solidFill>
                <a:latin typeface="Open Sans"/>
              </a:rPr>
              <a:t>life insurance</a:t>
            </a:r>
            <a:r>
              <a:rPr lang="en-US" sz="2000" dirty="0">
                <a:latin typeface="Open Sans"/>
              </a:rPr>
              <a:t> or </a:t>
            </a:r>
            <a:r>
              <a:rPr lang="en-US" sz="2000" dirty="0">
                <a:solidFill>
                  <a:srgbClr val="00853E"/>
                </a:solidFill>
                <a:latin typeface="Open Sans"/>
              </a:rPr>
              <a:t>disability insurance</a:t>
            </a:r>
            <a:r>
              <a:rPr lang="en-US" sz="2000" dirty="0">
                <a:latin typeface="Open Sans"/>
              </a:rPr>
              <a:t>, require proof of good health.</a:t>
            </a:r>
          </a:p>
          <a:p>
            <a:endParaRPr lang="en-US" sz="2000" dirty="0">
              <a:latin typeface="Open Sans"/>
            </a:endParaRPr>
          </a:p>
          <a:p>
            <a:pPr marL="342900" indent="-342900">
              <a:buClr>
                <a:srgbClr val="00853E"/>
              </a:buClr>
              <a:buFont typeface="Arial" panose="020B0604020202020204" pitchFamily="34" charset="0"/>
              <a:buChar char="•"/>
            </a:pPr>
            <a:r>
              <a:rPr lang="en-US" sz="2000" dirty="0">
                <a:latin typeface="Open Sans"/>
              </a:rPr>
              <a:t>An EOI is an application process through which you provide information on the condition of your health or your dependent's health in order to be considered for certain types of insurance coverage.</a:t>
            </a:r>
          </a:p>
          <a:p>
            <a:pPr>
              <a:buClr>
                <a:srgbClr val="00853E"/>
              </a:buClr>
            </a:pPr>
            <a:endParaRPr lang="en-US" sz="2000" dirty="0">
              <a:latin typeface="Open Sans"/>
            </a:endParaRPr>
          </a:p>
          <a:p>
            <a:pPr marL="342900" indent="-342900">
              <a:buClr>
                <a:srgbClr val="00853E"/>
              </a:buClr>
              <a:buFont typeface="Arial" panose="020B0604020202020204" pitchFamily="34" charset="0"/>
              <a:buChar char="•"/>
            </a:pPr>
            <a:r>
              <a:rPr lang="en-US" sz="2000" b="1" dirty="0">
                <a:solidFill>
                  <a:srgbClr val="00853E"/>
                </a:solidFill>
                <a:latin typeface="Open Sans"/>
              </a:rPr>
              <a:t>You will be required to initiate the EOI process</a:t>
            </a:r>
            <a:r>
              <a:rPr lang="en-US" sz="2000" dirty="0">
                <a:latin typeface="Open Sans"/>
              </a:rPr>
              <a:t> by requesting the EOI to be sent electronically to the email on file with ERS.</a:t>
            </a:r>
          </a:p>
          <a:p>
            <a:pPr>
              <a:buClr>
                <a:srgbClr val="00853E"/>
              </a:buClr>
            </a:pPr>
            <a:endParaRPr lang="en-US" sz="2000" dirty="0">
              <a:latin typeface="Open Sans"/>
            </a:endParaRPr>
          </a:p>
          <a:p>
            <a:pPr marL="342900" indent="-342900">
              <a:buClr>
                <a:srgbClr val="00853E"/>
              </a:buClr>
              <a:buFont typeface="Arial" panose="020B0604020202020204" pitchFamily="34" charset="0"/>
              <a:buChar char="•"/>
            </a:pPr>
            <a:r>
              <a:rPr lang="en-US" sz="2000" dirty="0">
                <a:latin typeface="Open Sans"/>
              </a:rPr>
              <a:t>If your coverage is denied, your previously elected coverage level will remain in effect.</a:t>
            </a:r>
          </a:p>
        </p:txBody>
      </p:sp>
    </p:spTree>
    <p:extLst>
      <p:ext uri="{BB962C8B-B14F-4D97-AF65-F5344CB8AC3E}">
        <p14:creationId xmlns:p14="http://schemas.microsoft.com/office/powerpoint/2010/main" val="4256837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https://pbs.twimg.com/profile_images/730835737378070528/xkKZyRAM.jpg">
            <a:extLst>
              <a:ext uri="{FF2B5EF4-FFF2-40B4-BE49-F238E27FC236}">
                <a16:creationId xmlns:a16="http://schemas.microsoft.com/office/drawing/2014/main" id="{CAF28F9F-6695-4E5C-B162-4B0AAC7A0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924" b="23830"/>
          <a:stretch>
            <a:fillRect/>
          </a:stretch>
        </p:blipFill>
        <p:spPr bwMode="auto">
          <a:xfrm>
            <a:off x="10423208" y="880130"/>
            <a:ext cx="1299832" cy="7175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le 1">
            <a:extLst>
              <a:ext uri="{FF2B5EF4-FFF2-40B4-BE49-F238E27FC236}">
                <a16:creationId xmlns:a16="http://schemas.microsoft.com/office/drawing/2014/main" id="{409BC5AD-9F10-40B5-839A-240AD25DA352}"/>
              </a:ext>
            </a:extLst>
          </p:cNvPr>
          <p:cNvSpPr txBox="1">
            <a:spLocks noChangeArrowheads="1"/>
          </p:cNvSpPr>
          <p:nvPr/>
        </p:nvSpPr>
        <p:spPr bwMode="auto">
          <a:xfrm>
            <a:off x="2452993" y="1025766"/>
            <a:ext cx="72860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algn="ctr" eaLnBrk="1" hangingPunct="1">
              <a:spcBef>
                <a:spcPct val="0"/>
              </a:spcBef>
              <a:buFontTx/>
              <a:buNone/>
            </a:pPr>
            <a:r>
              <a:rPr lang="en-US" altLang="en-US" sz="4400" dirty="0">
                <a:latin typeface="Open Sans"/>
                <a:cs typeface="Calibri" panose="020F0502020204030204" pitchFamily="34" charset="0"/>
              </a:rPr>
              <a:t>Optional Term Life Insurance</a:t>
            </a:r>
          </a:p>
        </p:txBody>
      </p:sp>
      <p:sp>
        <p:nvSpPr>
          <p:cNvPr id="21" name="Rectangle 20">
            <a:extLst>
              <a:ext uri="{FF2B5EF4-FFF2-40B4-BE49-F238E27FC236}">
                <a16:creationId xmlns:a16="http://schemas.microsoft.com/office/drawing/2014/main" id="{10CCBFFE-C00F-4999-9B71-A06D984E8E76}"/>
              </a:ext>
            </a:extLst>
          </p:cNvPr>
          <p:cNvSpPr>
            <a:spLocks noChangeArrowheads="1"/>
          </p:cNvSpPr>
          <p:nvPr/>
        </p:nvSpPr>
        <p:spPr bwMode="auto">
          <a:xfrm>
            <a:off x="1290637" y="2435814"/>
            <a:ext cx="480536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algn="ctr" eaLnBrk="1" hangingPunct="1">
              <a:lnSpc>
                <a:spcPct val="100000"/>
              </a:lnSpc>
              <a:spcBef>
                <a:spcPct val="0"/>
              </a:spcBef>
              <a:buClr>
                <a:srgbClr val="00A94F"/>
              </a:buClr>
              <a:buFontTx/>
              <a:buNone/>
            </a:pPr>
            <a:r>
              <a:rPr lang="en-US" altLang="en-US" sz="2000" b="1" dirty="0">
                <a:solidFill>
                  <a:srgbClr val="00853E"/>
                </a:solidFill>
                <a:latin typeface="Open Sans"/>
                <a:cs typeface="Calibri" panose="020F0502020204030204" pitchFamily="34" charset="0"/>
              </a:rPr>
              <a:t>Optional Term Life</a:t>
            </a:r>
          </a:p>
          <a:p>
            <a:pPr algn="ctr" eaLnBrk="1" hangingPunct="1">
              <a:lnSpc>
                <a:spcPct val="100000"/>
              </a:lnSpc>
              <a:spcBef>
                <a:spcPct val="0"/>
              </a:spcBef>
              <a:buClr>
                <a:srgbClr val="00A94F"/>
              </a:buClr>
              <a:buFontTx/>
              <a:buNone/>
            </a:pPr>
            <a:endParaRPr lang="en-US" altLang="en-US" sz="2000" b="1" dirty="0">
              <a:latin typeface="Open Sans"/>
              <a:cs typeface="Calibri" panose="020F0502020204030204" pitchFamily="34" charset="0"/>
            </a:endParaRPr>
          </a:p>
          <a:p>
            <a:pPr eaLnBrk="1" hangingPunct="1">
              <a:lnSpc>
                <a:spcPct val="100000"/>
              </a:lnSpc>
              <a:spcBef>
                <a:spcPct val="0"/>
              </a:spcBef>
              <a:buClr>
                <a:srgbClr val="008400"/>
              </a:buClr>
            </a:pPr>
            <a:r>
              <a:rPr lang="en-US" altLang="en-US" sz="2000" dirty="0">
                <a:latin typeface="Open Sans"/>
                <a:cs typeface="Calibri" panose="020F0502020204030204" pitchFamily="34" charset="0"/>
              </a:rPr>
              <a:t> 1 X your annual salary (Election I) </a:t>
            </a:r>
          </a:p>
          <a:p>
            <a:pPr eaLnBrk="1" hangingPunct="1">
              <a:lnSpc>
                <a:spcPct val="100000"/>
              </a:lnSpc>
              <a:spcBef>
                <a:spcPct val="0"/>
              </a:spcBef>
              <a:buClr>
                <a:srgbClr val="008400"/>
              </a:buClr>
            </a:pPr>
            <a:r>
              <a:rPr lang="en-US" altLang="en-US" sz="2000" dirty="0">
                <a:latin typeface="Open Sans"/>
                <a:cs typeface="Calibri" panose="020F0502020204030204" pitchFamily="34" charset="0"/>
              </a:rPr>
              <a:t> 2 X your annual salary (Election II) </a:t>
            </a:r>
          </a:p>
          <a:p>
            <a:pPr eaLnBrk="1" hangingPunct="1">
              <a:lnSpc>
                <a:spcPct val="100000"/>
              </a:lnSpc>
              <a:spcBef>
                <a:spcPct val="0"/>
              </a:spcBef>
              <a:buClr>
                <a:srgbClr val="008400"/>
              </a:buClr>
            </a:pPr>
            <a:r>
              <a:rPr lang="en-US" altLang="en-US" sz="2000" dirty="0">
                <a:latin typeface="Open Sans"/>
                <a:cs typeface="Calibri" panose="020F0502020204030204" pitchFamily="34" charset="0"/>
              </a:rPr>
              <a:t> 3 X your annual salary (Election III</a:t>
            </a:r>
            <a:r>
              <a:rPr lang="en-US" altLang="en-US" sz="2000" dirty="0">
                <a:solidFill>
                  <a:srgbClr val="FF0000"/>
                </a:solidFill>
                <a:latin typeface="Open Sans"/>
                <a:cs typeface="Calibri" panose="020F0502020204030204" pitchFamily="34" charset="0"/>
              </a:rPr>
              <a:t>*</a:t>
            </a:r>
            <a:r>
              <a:rPr lang="en-US" altLang="en-US" sz="2000" dirty="0">
                <a:latin typeface="Open Sans"/>
                <a:cs typeface="Calibri" panose="020F0502020204030204" pitchFamily="34" charset="0"/>
              </a:rPr>
              <a:t>) </a:t>
            </a:r>
          </a:p>
          <a:p>
            <a:pPr eaLnBrk="1" hangingPunct="1">
              <a:lnSpc>
                <a:spcPct val="100000"/>
              </a:lnSpc>
              <a:spcBef>
                <a:spcPct val="0"/>
              </a:spcBef>
              <a:buClr>
                <a:srgbClr val="008400"/>
              </a:buClr>
            </a:pPr>
            <a:r>
              <a:rPr lang="en-US" altLang="en-US" sz="2000" dirty="0">
                <a:latin typeface="Open Sans"/>
                <a:cs typeface="Calibri" panose="020F0502020204030204" pitchFamily="34" charset="0"/>
              </a:rPr>
              <a:t> 4 X your annual salary (Election IV</a:t>
            </a:r>
            <a:r>
              <a:rPr lang="en-US" altLang="en-US" sz="2000" dirty="0">
                <a:solidFill>
                  <a:srgbClr val="FF0000"/>
                </a:solidFill>
                <a:latin typeface="Open Sans"/>
                <a:cs typeface="Calibri" panose="020F0502020204030204" pitchFamily="34" charset="0"/>
              </a:rPr>
              <a:t>*</a:t>
            </a:r>
            <a:r>
              <a:rPr lang="en-US" altLang="en-US" sz="2000" dirty="0">
                <a:latin typeface="Open Sans"/>
                <a:cs typeface="Calibri" panose="020F0502020204030204" pitchFamily="34" charset="0"/>
              </a:rPr>
              <a:t>)</a:t>
            </a:r>
            <a:endParaRPr lang="en-US" altLang="en-US" sz="2000" dirty="0">
              <a:solidFill>
                <a:srgbClr val="FF3300"/>
              </a:solidFill>
              <a:latin typeface="Open Sans"/>
              <a:cs typeface="Calibri" panose="020F0502020204030204" pitchFamily="34" charset="0"/>
            </a:endParaRPr>
          </a:p>
          <a:p>
            <a:pPr eaLnBrk="1" hangingPunct="1">
              <a:lnSpc>
                <a:spcPct val="100000"/>
              </a:lnSpc>
              <a:spcBef>
                <a:spcPct val="0"/>
              </a:spcBef>
              <a:buClr>
                <a:srgbClr val="00A94F"/>
              </a:buClr>
              <a:buFontTx/>
              <a:buNone/>
            </a:pPr>
            <a:r>
              <a:rPr lang="en-US" altLang="en-US" sz="1800" i="1" dirty="0">
                <a:solidFill>
                  <a:srgbClr val="FF0000"/>
                </a:solidFill>
                <a:latin typeface="Open Sans"/>
                <a:cs typeface="Calibri" panose="020F0502020204030204" pitchFamily="34" charset="0"/>
              </a:rPr>
              <a:t>*Evidence of Insurability always required</a:t>
            </a:r>
          </a:p>
        </p:txBody>
      </p:sp>
      <p:sp>
        <p:nvSpPr>
          <p:cNvPr id="22" name="Rectangle 21">
            <a:extLst>
              <a:ext uri="{FF2B5EF4-FFF2-40B4-BE49-F238E27FC236}">
                <a16:creationId xmlns:a16="http://schemas.microsoft.com/office/drawing/2014/main" id="{4BB72209-0CC7-4807-965E-62206905941B}"/>
              </a:ext>
            </a:extLst>
          </p:cNvPr>
          <p:cNvSpPr/>
          <p:nvPr/>
        </p:nvSpPr>
        <p:spPr>
          <a:xfrm>
            <a:off x="6095999" y="2435814"/>
            <a:ext cx="4988865" cy="2862322"/>
          </a:xfrm>
          <a:prstGeom prst="rect">
            <a:avLst/>
          </a:prstGeom>
        </p:spPr>
        <p:txBody>
          <a:bodyPr wrap="square">
            <a:spAutoFit/>
          </a:bodyPr>
          <a:lstStyle/>
          <a:p>
            <a:pPr algn="ctr" eaLnBrk="1" fontAlgn="auto" hangingPunct="1">
              <a:spcBef>
                <a:spcPts val="0"/>
              </a:spcBef>
              <a:spcAft>
                <a:spcPts val="0"/>
              </a:spcAft>
              <a:buClr>
                <a:srgbClr val="00A94F"/>
              </a:buClr>
              <a:defRPr/>
            </a:pPr>
            <a:r>
              <a:rPr lang="en-US" sz="2000" b="1" dirty="0">
                <a:solidFill>
                  <a:srgbClr val="00853E"/>
                </a:solidFill>
                <a:latin typeface="Open Sans"/>
                <a:cs typeface="Calibri" panose="020F0502020204030204" pitchFamily="34" charset="0"/>
              </a:rPr>
              <a:t>Dependent Term Life</a:t>
            </a:r>
          </a:p>
          <a:p>
            <a:pPr algn="ctr" eaLnBrk="1" fontAlgn="auto" hangingPunct="1">
              <a:spcBef>
                <a:spcPts val="0"/>
              </a:spcBef>
              <a:spcAft>
                <a:spcPts val="0"/>
              </a:spcAft>
              <a:buClr>
                <a:srgbClr val="00A94F"/>
              </a:buClr>
              <a:defRPr/>
            </a:pPr>
            <a:endParaRPr lang="en-US" sz="2000" b="1" dirty="0">
              <a:latin typeface="Open Sans"/>
              <a:cs typeface="Calibri" panose="020F0502020204030204" pitchFamily="34" charset="0"/>
            </a:endParaRPr>
          </a:p>
          <a:p>
            <a:pPr marL="342900" indent="-342900" eaLnBrk="1" fontAlgn="auto" hangingPunct="1">
              <a:spcBef>
                <a:spcPts val="0"/>
              </a:spcBef>
              <a:spcAft>
                <a:spcPts val="0"/>
              </a:spcAft>
              <a:buClr>
                <a:srgbClr val="008400"/>
              </a:buClr>
              <a:buFont typeface="Arial" pitchFamily="34" charset="0"/>
              <a:buChar char="•"/>
              <a:defRPr/>
            </a:pPr>
            <a:r>
              <a:rPr lang="en-US" sz="2000" dirty="0">
                <a:latin typeface="Open Sans"/>
                <a:cs typeface="Calibri" panose="020F0502020204030204" pitchFamily="34" charset="0"/>
              </a:rPr>
              <a:t>This policy provides term life insurance and AD&amp;D for your dependents.</a:t>
            </a:r>
          </a:p>
          <a:p>
            <a:pPr marL="800100" lvl="1" indent="-342900">
              <a:buClr>
                <a:srgbClr val="008400"/>
              </a:buClr>
              <a:buFont typeface="Arial" pitchFamily="34" charset="0"/>
              <a:buChar char="•"/>
              <a:defRPr/>
            </a:pPr>
            <a:r>
              <a:rPr lang="en-US" sz="2000" dirty="0">
                <a:latin typeface="Open Sans"/>
                <a:cs typeface="Calibri" panose="020F0502020204030204" pitchFamily="34" charset="0"/>
              </a:rPr>
              <a:t>$5,000 policy value per dependent + $5,000 AD&amp;D rider</a:t>
            </a:r>
          </a:p>
          <a:p>
            <a:pPr marL="342900" indent="-342900" eaLnBrk="1" fontAlgn="auto" hangingPunct="1">
              <a:spcBef>
                <a:spcPts val="0"/>
              </a:spcBef>
              <a:spcAft>
                <a:spcPts val="0"/>
              </a:spcAft>
              <a:buClr>
                <a:srgbClr val="008400"/>
              </a:buClr>
              <a:buFont typeface="Arial" pitchFamily="34" charset="0"/>
              <a:buChar char="•"/>
              <a:defRPr/>
            </a:pPr>
            <a:r>
              <a:rPr lang="en-US" sz="2000" dirty="0">
                <a:latin typeface="Open Sans"/>
                <a:cs typeface="Calibri" panose="020F0502020204030204" pitchFamily="34" charset="0"/>
              </a:rPr>
              <a:t>You are automatically the beneficiary</a:t>
            </a:r>
          </a:p>
          <a:p>
            <a:pPr lvl="3">
              <a:buClr>
                <a:srgbClr val="008400"/>
              </a:buClr>
              <a:defRPr/>
            </a:pPr>
            <a:r>
              <a:rPr lang="en-US" sz="2000" dirty="0">
                <a:latin typeface="Open Sans"/>
                <a:cs typeface="Calibri" panose="020F0502020204030204" pitchFamily="34" charset="0"/>
              </a:rPr>
              <a:t>  </a:t>
            </a:r>
            <a:r>
              <a:rPr lang="en-US" sz="2000" b="1" dirty="0">
                <a:solidFill>
                  <a:srgbClr val="00853E"/>
                </a:solidFill>
                <a:latin typeface="Open Sans"/>
                <a:cs typeface="Calibri" panose="020F0502020204030204" pitchFamily="34" charset="0"/>
              </a:rPr>
              <a:t>$1.45 per month</a:t>
            </a:r>
          </a:p>
          <a:p>
            <a:pPr eaLnBrk="1" fontAlgn="auto" hangingPunct="1">
              <a:spcBef>
                <a:spcPts val="0"/>
              </a:spcBef>
              <a:spcAft>
                <a:spcPts val="0"/>
              </a:spcAft>
              <a:buClr>
                <a:srgbClr val="00A94F"/>
              </a:buClr>
              <a:defRPr/>
            </a:pPr>
            <a:endParaRPr lang="en-US" sz="2000" dirty="0">
              <a:latin typeface="Open Sans"/>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FB80452D-7A00-45AF-B5D5-25E22080540E}"/>
              </a:ext>
            </a:extLst>
          </p:cNvPr>
          <p:cNvSpPr>
            <a:spLocks noGrp="1" noChangeArrowheads="1"/>
          </p:cNvSpPr>
          <p:nvPr>
            <p:ph type="title"/>
          </p:nvPr>
        </p:nvSpPr>
        <p:spPr>
          <a:xfrm>
            <a:off x="1751001" y="1052767"/>
            <a:ext cx="8876617" cy="717550"/>
          </a:xfrm>
        </p:spPr>
        <p:txBody>
          <a:bodyPr>
            <a:normAutofit fontScale="90000"/>
          </a:bodyPr>
          <a:lstStyle/>
          <a:p>
            <a:pPr eaLnBrk="1" hangingPunct="1"/>
            <a:r>
              <a:rPr lang="en-US" altLang="en-US" sz="4000" dirty="0">
                <a:latin typeface="Open Sans"/>
                <a:cs typeface="Calibri" panose="020F0502020204030204" pitchFamily="34" charset="0"/>
              </a:rPr>
              <a:t>Accidental Death and Dismemberment</a:t>
            </a:r>
          </a:p>
        </p:txBody>
      </p:sp>
      <p:sp>
        <p:nvSpPr>
          <p:cNvPr id="56323" name="Rectangle 17">
            <a:extLst>
              <a:ext uri="{FF2B5EF4-FFF2-40B4-BE49-F238E27FC236}">
                <a16:creationId xmlns:a16="http://schemas.microsoft.com/office/drawing/2014/main" id="{BA8A441C-D18D-4745-80F4-D0A35A007EC8}"/>
              </a:ext>
            </a:extLst>
          </p:cNvPr>
          <p:cNvSpPr>
            <a:spLocks noChangeArrowheads="1"/>
          </p:cNvSpPr>
          <p:nvPr/>
        </p:nvSpPr>
        <p:spPr bwMode="auto">
          <a:xfrm>
            <a:off x="1212017" y="1985056"/>
            <a:ext cx="9954584"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127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800100" indent="-34290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lnSpc>
                <a:spcPct val="100000"/>
              </a:lnSpc>
              <a:spcBef>
                <a:spcPct val="0"/>
              </a:spcBef>
              <a:buClr>
                <a:srgbClr val="00A94F"/>
              </a:buClr>
              <a:buFontTx/>
              <a:buNone/>
            </a:pPr>
            <a:r>
              <a:rPr lang="en-US" altLang="en-US" sz="2200" b="1" dirty="0">
                <a:latin typeface="Open Sans"/>
                <a:cs typeface="Calibri" panose="020F0502020204030204" pitchFamily="34" charset="0"/>
              </a:rPr>
              <a:t>Accidental Death</a:t>
            </a:r>
          </a:p>
          <a:p>
            <a:pPr lvl="1" eaLnBrk="1" hangingPunct="1">
              <a:lnSpc>
                <a:spcPct val="100000"/>
              </a:lnSpc>
              <a:spcBef>
                <a:spcPct val="0"/>
              </a:spcBef>
              <a:buClr>
                <a:srgbClr val="008400"/>
              </a:buClr>
            </a:pPr>
            <a:r>
              <a:rPr lang="en-US" altLang="en-US" sz="2200" dirty="0">
                <a:latin typeface="Open Sans"/>
                <a:cs typeface="Calibri" panose="020F0502020204030204" pitchFamily="34" charset="0"/>
              </a:rPr>
              <a:t>Benefits are payable only if your death is the direct result of an accident.</a:t>
            </a:r>
          </a:p>
          <a:p>
            <a:pPr eaLnBrk="1" hangingPunct="1">
              <a:lnSpc>
                <a:spcPct val="100000"/>
              </a:lnSpc>
              <a:spcBef>
                <a:spcPct val="0"/>
              </a:spcBef>
              <a:buClr>
                <a:srgbClr val="00A94F"/>
              </a:buClr>
              <a:buFontTx/>
              <a:buNone/>
            </a:pPr>
            <a:endParaRPr lang="en-US" altLang="en-US" sz="2200" b="1" dirty="0">
              <a:latin typeface="Open Sans"/>
              <a:cs typeface="Calibri" panose="020F0502020204030204" pitchFamily="34" charset="0"/>
            </a:endParaRPr>
          </a:p>
          <a:p>
            <a:pPr eaLnBrk="1" hangingPunct="1">
              <a:lnSpc>
                <a:spcPct val="100000"/>
              </a:lnSpc>
              <a:spcBef>
                <a:spcPct val="0"/>
              </a:spcBef>
              <a:buClr>
                <a:srgbClr val="00A94F"/>
              </a:buClr>
              <a:buFontTx/>
              <a:buNone/>
            </a:pPr>
            <a:r>
              <a:rPr lang="en-US" altLang="en-US" sz="2200" b="1" dirty="0">
                <a:latin typeface="Open Sans"/>
                <a:cs typeface="Calibri" panose="020F0502020204030204" pitchFamily="34" charset="0"/>
              </a:rPr>
              <a:t>Dismemberment</a:t>
            </a:r>
          </a:p>
          <a:p>
            <a:pPr lvl="1" eaLnBrk="1" hangingPunct="1">
              <a:lnSpc>
                <a:spcPct val="100000"/>
              </a:lnSpc>
              <a:spcBef>
                <a:spcPct val="0"/>
              </a:spcBef>
              <a:buClr>
                <a:srgbClr val="008400"/>
              </a:buClr>
            </a:pPr>
            <a:r>
              <a:rPr lang="en-US" altLang="en-US" sz="2200" dirty="0">
                <a:latin typeface="Open Sans"/>
                <a:cs typeface="Calibri" panose="020F0502020204030204" pitchFamily="34" charset="0"/>
              </a:rPr>
              <a:t>Benefits are payable in the event of certain bodily injuries.</a:t>
            </a:r>
          </a:p>
          <a:p>
            <a:pPr eaLnBrk="1" hangingPunct="1">
              <a:lnSpc>
                <a:spcPct val="100000"/>
              </a:lnSpc>
              <a:spcBef>
                <a:spcPct val="0"/>
              </a:spcBef>
              <a:buClr>
                <a:srgbClr val="00A94F"/>
              </a:buClr>
              <a:buFontTx/>
              <a:buNone/>
            </a:pPr>
            <a:endParaRPr lang="en-US" altLang="en-US" sz="2200" b="1" dirty="0">
              <a:latin typeface="Open Sans"/>
              <a:cs typeface="Calibri" panose="020F0502020204030204" pitchFamily="34" charset="0"/>
            </a:endParaRPr>
          </a:p>
          <a:p>
            <a:pPr eaLnBrk="1" hangingPunct="1">
              <a:lnSpc>
                <a:spcPct val="100000"/>
              </a:lnSpc>
              <a:spcBef>
                <a:spcPct val="0"/>
              </a:spcBef>
              <a:buClr>
                <a:srgbClr val="00A94F"/>
              </a:buClr>
              <a:buFontTx/>
              <a:buNone/>
            </a:pPr>
            <a:r>
              <a:rPr lang="en-US" altLang="en-US" sz="2200" b="1" dirty="0">
                <a:latin typeface="Open Sans"/>
                <a:cs typeface="Calibri" panose="020F0502020204030204" pitchFamily="34" charset="0"/>
              </a:rPr>
              <a:t>Cost </a:t>
            </a:r>
          </a:p>
          <a:p>
            <a:pPr lvl="1" eaLnBrk="1" hangingPunct="1">
              <a:lnSpc>
                <a:spcPct val="100000"/>
              </a:lnSpc>
              <a:spcBef>
                <a:spcPct val="0"/>
              </a:spcBef>
              <a:buClr>
                <a:srgbClr val="008400"/>
              </a:buClr>
            </a:pPr>
            <a:r>
              <a:rPr lang="en-US" altLang="en-US" sz="2200" dirty="0">
                <a:latin typeface="Open Sans"/>
                <a:cs typeface="Calibri" panose="020F0502020204030204" pitchFamily="34" charset="0"/>
              </a:rPr>
              <a:t>Coverage is purchased in increments of $5,000:</a:t>
            </a:r>
          </a:p>
          <a:p>
            <a:pPr lvl="1" eaLnBrk="1" hangingPunct="1">
              <a:lnSpc>
                <a:spcPct val="100000"/>
              </a:lnSpc>
              <a:spcBef>
                <a:spcPct val="0"/>
              </a:spcBef>
              <a:buClr>
                <a:srgbClr val="008400"/>
              </a:buClr>
            </a:pPr>
            <a:r>
              <a:rPr lang="en-US" altLang="en-US" sz="2200" dirty="0">
                <a:latin typeface="Open Sans"/>
                <a:cs typeface="Calibri" panose="020F0502020204030204" pitchFamily="34" charset="0"/>
              </a:rPr>
              <a:t>minimum $10,000</a:t>
            </a:r>
          </a:p>
          <a:p>
            <a:pPr lvl="1" eaLnBrk="1" hangingPunct="1">
              <a:lnSpc>
                <a:spcPct val="100000"/>
              </a:lnSpc>
              <a:spcBef>
                <a:spcPct val="0"/>
              </a:spcBef>
              <a:buClr>
                <a:srgbClr val="008400"/>
              </a:buClr>
            </a:pPr>
            <a:r>
              <a:rPr lang="en-US" altLang="en-US" sz="2200" dirty="0">
                <a:latin typeface="Open Sans"/>
                <a:cs typeface="Calibri" panose="020F0502020204030204" pitchFamily="34" charset="0"/>
              </a:rPr>
              <a:t>maximum $200,000</a:t>
            </a:r>
          </a:p>
          <a:p>
            <a:pPr lvl="1" eaLnBrk="1" hangingPunct="1">
              <a:lnSpc>
                <a:spcPct val="100000"/>
              </a:lnSpc>
              <a:spcBef>
                <a:spcPct val="0"/>
              </a:spcBef>
              <a:buClr>
                <a:srgbClr val="008400"/>
              </a:buClr>
            </a:pPr>
            <a:r>
              <a:rPr lang="en-US" altLang="en-US" sz="2200" dirty="0">
                <a:latin typeface="Open Sans"/>
                <a:cs typeface="Calibri" panose="020F0502020204030204" pitchFamily="34" charset="0"/>
              </a:rPr>
              <a:t>Family coverage available (benefits vary)</a:t>
            </a:r>
            <a:endParaRPr lang="en-US" altLang="en-US" sz="1800" dirty="0">
              <a:latin typeface="Open Sans"/>
              <a:cs typeface="Calibri" panose="020F0502020204030204" pitchFamily="34" charset="0"/>
            </a:endParaRPr>
          </a:p>
        </p:txBody>
      </p:sp>
      <p:pic>
        <p:nvPicPr>
          <p:cNvPr id="5" name="Picture 4" descr="https://pbs.twimg.com/profile_images/730835737378070528/xkKZyRAM.jpg">
            <a:extLst>
              <a:ext uri="{FF2B5EF4-FFF2-40B4-BE49-F238E27FC236}">
                <a16:creationId xmlns:a16="http://schemas.microsoft.com/office/drawing/2014/main" id="{1AC3FB49-4D0C-430F-A5EE-F9AC1F598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924" b="23830"/>
          <a:stretch>
            <a:fillRect/>
          </a:stretch>
        </p:blipFill>
        <p:spPr bwMode="auto">
          <a:xfrm>
            <a:off x="10903634" y="1026947"/>
            <a:ext cx="1034804" cy="5712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2A9775B-80ED-43B8-A6E2-98D920D06520}"/>
              </a:ext>
            </a:extLst>
          </p:cNvPr>
          <p:cNvSpPr/>
          <p:nvPr/>
        </p:nvSpPr>
        <p:spPr>
          <a:xfrm>
            <a:off x="4503801" y="6055040"/>
            <a:ext cx="3184398" cy="369332"/>
          </a:xfrm>
          <a:prstGeom prst="rect">
            <a:avLst/>
          </a:prstGeom>
        </p:spPr>
        <p:txBody>
          <a:bodyPr wrap="none">
            <a:spAutoFit/>
          </a:bodyPr>
          <a:lstStyle/>
          <a:p>
            <a:r>
              <a:rPr lang="en-US" dirty="0">
                <a:hlinkClick r:id="rId4"/>
              </a:rPr>
              <a:t>Voluntary ADD | ERS (texas.gov)</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A2A8FB3-2B41-4887-8DA9-18D66B2F771F}"/>
              </a:ext>
            </a:extLst>
          </p:cNvPr>
          <p:cNvSpPr txBox="1">
            <a:spLocks noChangeArrowheads="1"/>
          </p:cNvSpPr>
          <p:nvPr/>
        </p:nvSpPr>
        <p:spPr bwMode="auto">
          <a:xfrm>
            <a:off x="2019300" y="946713"/>
            <a:ext cx="746556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spcBef>
                <a:spcPct val="0"/>
              </a:spcBef>
              <a:buFontTx/>
              <a:buNone/>
            </a:pPr>
            <a:r>
              <a:rPr lang="en-US" altLang="en-US" sz="4000" dirty="0">
                <a:latin typeface="Open Sans"/>
                <a:cs typeface="Calibri" panose="020F0502020204030204" pitchFamily="34" charset="0"/>
              </a:rPr>
              <a:t>Texas Income Protection Plans</a:t>
            </a:r>
          </a:p>
        </p:txBody>
      </p:sp>
      <p:sp>
        <p:nvSpPr>
          <p:cNvPr id="3" name="Rectangle 2">
            <a:extLst>
              <a:ext uri="{FF2B5EF4-FFF2-40B4-BE49-F238E27FC236}">
                <a16:creationId xmlns:a16="http://schemas.microsoft.com/office/drawing/2014/main" id="{2F74AEBD-7BF3-4E53-B5F1-4C6E4A9A22DC}"/>
              </a:ext>
            </a:extLst>
          </p:cNvPr>
          <p:cNvSpPr/>
          <p:nvPr/>
        </p:nvSpPr>
        <p:spPr>
          <a:xfrm>
            <a:off x="928624" y="1795974"/>
            <a:ext cx="4732337" cy="3785652"/>
          </a:xfrm>
          <a:prstGeom prst="rect">
            <a:avLst/>
          </a:prstGeom>
        </p:spPr>
        <p:txBody>
          <a:bodyPr>
            <a:spAutoFit/>
          </a:bodyPr>
          <a:lstStyle/>
          <a:p>
            <a:pPr eaLnBrk="1" fontAlgn="auto" hangingPunct="1">
              <a:spcBef>
                <a:spcPts val="0"/>
              </a:spcBef>
              <a:spcAft>
                <a:spcPts val="0"/>
              </a:spcAft>
              <a:defRPr/>
            </a:pPr>
            <a:r>
              <a:rPr lang="en-US" sz="1600" dirty="0">
                <a:solidFill>
                  <a:srgbClr val="008400"/>
                </a:solidFill>
                <a:latin typeface="Open Sans"/>
                <a:cs typeface="Calibri" panose="020F0502020204030204" pitchFamily="34" charset="0"/>
              </a:rPr>
              <a:t>Short-term disability </a:t>
            </a:r>
            <a:r>
              <a:rPr lang="en-US" sz="1600" dirty="0">
                <a:solidFill>
                  <a:prstClr val="black"/>
                </a:solidFill>
                <a:latin typeface="Open Sans"/>
                <a:cs typeface="Calibri" panose="020F0502020204030204" pitchFamily="34" charset="0"/>
              </a:rPr>
              <a:t>insurance provides a portion of your monthly income for up to 5 months  </a:t>
            </a:r>
          </a:p>
          <a:p>
            <a:pPr eaLnBrk="1" fontAlgn="auto" hangingPunct="1">
              <a:spcBef>
                <a:spcPts val="0"/>
              </a:spcBef>
              <a:spcAft>
                <a:spcPts val="0"/>
              </a:spcAft>
              <a:defRPr/>
            </a:pPr>
            <a:endParaRPr lang="en-US" sz="1600" dirty="0">
              <a:solidFill>
                <a:prstClr val="black"/>
              </a:solidFill>
              <a:latin typeface="Open Sans"/>
              <a:cs typeface="Calibri" panose="020F0502020204030204" pitchFamily="34" charset="0"/>
            </a:endParaRPr>
          </a:p>
          <a:p>
            <a:pPr eaLnBrk="1" fontAlgn="auto" hangingPunct="1">
              <a:spcBef>
                <a:spcPts val="0"/>
              </a:spcBef>
              <a:spcAft>
                <a:spcPts val="0"/>
              </a:spcAft>
              <a:defRPr/>
            </a:pPr>
            <a:r>
              <a:rPr lang="en-US" sz="1600" b="1" dirty="0">
                <a:solidFill>
                  <a:prstClr val="black"/>
                </a:solidFill>
                <a:latin typeface="Open Sans"/>
                <a:cs typeface="Calibri" panose="020F0502020204030204" pitchFamily="34" charset="0"/>
              </a:rPr>
              <a:t>Benefits</a:t>
            </a:r>
          </a:p>
          <a:p>
            <a:pPr marL="342900" indent="-342900" eaLnBrk="1" fontAlgn="auto" hangingPunct="1">
              <a:spcBef>
                <a:spcPts val="0"/>
              </a:spcBef>
              <a:spcAft>
                <a:spcPts val="0"/>
              </a:spcAft>
              <a:buClr>
                <a:srgbClr val="008400"/>
              </a:buClr>
              <a:buFont typeface="Arial" pitchFamily="34" charset="0"/>
              <a:buChar char="•"/>
              <a:defRPr/>
            </a:pPr>
            <a:r>
              <a:rPr lang="en-US" sz="1600" dirty="0">
                <a:solidFill>
                  <a:prstClr val="black"/>
                </a:solidFill>
                <a:latin typeface="Open Sans"/>
                <a:cs typeface="Calibri" panose="020F0502020204030204" pitchFamily="34" charset="0"/>
              </a:rPr>
              <a:t>maximum monthly benefit is </a:t>
            </a:r>
            <a:r>
              <a:rPr lang="en-US" sz="1600" dirty="0">
                <a:solidFill>
                  <a:srgbClr val="00B0F0"/>
                </a:solidFill>
                <a:latin typeface="Open Sans"/>
                <a:cs typeface="Calibri" panose="020F0502020204030204" pitchFamily="34" charset="0"/>
              </a:rPr>
              <a:t>66% </a:t>
            </a:r>
            <a:r>
              <a:rPr lang="en-US" sz="1600" dirty="0">
                <a:solidFill>
                  <a:prstClr val="black"/>
                </a:solidFill>
                <a:latin typeface="Open Sans"/>
                <a:cs typeface="Calibri" panose="020F0502020204030204" pitchFamily="34" charset="0"/>
              </a:rPr>
              <a:t>of your monthly salary (up to $10,000) </a:t>
            </a:r>
          </a:p>
          <a:p>
            <a:pPr marL="342900" indent="-342900" eaLnBrk="1" fontAlgn="auto" hangingPunct="1">
              <a:spcBef>
                <a:spcPts val="0"/>
              </a:spcBef>
              <a:spcAft>
                <a:spcPts val="0"/>
              </a:spcAft>
              <a:buClr>
                <a:srgbClr val="008400"/>
              </a:buClr>
              <a:buFont typeface="Arial" pitchFamily="34" charset="0"/>
              <a:buChar char="•"/>
              <a:defRPr/>
            </a:pPr>
            <a:r>
              <a:rPr lang="en-US" sz="1600" dirty="0">
                <a:solidFill>
                  <a:prstClr val="black"/>
                </a:solidFill>
                <a:latin typeface="Open Sans"/>
                <a:cs typeface="Calibri" panose="020F0502020204030204" pitchFamily="34" charset="0"/>
              </a:rPr>
              <a:t>minimum monthly benefit is 10% of your monthly salary</a:t>
            </a:r>
          </a:p>
          <a:p>
            <a:pPr marL="0" lvl="1" eaLnBrk="1" fontAlgn="auto" hangingPunct="1">
              <a:spcBef>
                <a:spcPts val="0"/>
              </a:spcBef>
              <a:spcAft>
                <a:spcPts val="0"/>
              </a:spcAft>
              <a:buClr>
                <a:srgbClr val="00A94F"/>
              </a:buClr>
              <a:defRPr/>
            </a:pPr>
            <a:endParaRPr lang="en-US" sz="1600" dirty="0">
              <a:solidFill>
                <a:prstClr val="black"/>
              </a:solidFill>
              <a:latin typeface="Open Sans"/>
              <a:cs typeface="Calibri" panose="020F0502020204030204" pitchFamily="34" charset="0"/>
            </a:endParaRPr>
          </a:p>
          <a:p>
            <a:pPr marL="0" lvl="1" eaLnBrk="1" fontAlgn="auto" hangingPunct="1">
              <a:spcBef>
                <a:spcPts val="0"/>
              </a:spcBef>
              <a:spcAft>
                <a:spcPts val="0"/>
              </a:spcAft>
              <a:buClr>
                <a:srgbClr val="00A94F"/>
              </a:buClr>
              <a:defRPr/>
            </a:pPr>
            <a:r>
              <a:rPr lang="en-US" sz="1600" b="1" dirty="0">
                <a:solidFill>
                  <a:prstClr val="black"/>
                </a:solidFill>
                <a:latin typeface="Open Sans"/>
                <a:cs typeface="Calibri" panose="020F0502020204030204" pitchFamily="34" charset="0"/>
              </a:rPr>
              <a:t>To be eligible for Short-term Disability benefits, you must:</a:t>
            </a:r>
          </a:p>
          <a:p>
            <a:pPr marL="342900" indent="-342900" eaLnBrk="1" fontAlgn="auto" hangingPunct="1">
              <a:spcBef>
                <a:spcPts val="0"/>
              </a:spcBef>
              <a:spcAft>
                <a:spcPts val="0"/>
              </a:spcAft>
              <a:buClr>
                <a:srgbClr val="008400"/>
              </a:buClr>
              <a:buFont typeface="Arial" pitchFamily="34" charset="0"/>
              <a:buChar char="•"/>
              <a:defRPr/>
            </a:pPr>
            <a:r>
              <a:rPr lang="en-US" sz="1600" dirty="0">
                <a:solidFill>
                  <a:prstClr val="black"/>
                </a:solidFill>
                <a:latin typeface="Open Sans"/>
                <a:cs typeface="Calibri" panose="020F0502020204030204" pitchFamily="34" charset="0"/>
              </a:rPr>
              <a:t>be certified as disabled by an approved practitioner</a:t>
            </a:r>
          </a:p>
          <a:p>
            <a:pPr marL="342900" indent="-342900" eaLnBrk="1" fontAlgn="auto" hangingPunct="1">
              <a:spcBef>
                <a:spcPts val="0"/>
              </a:spcBef>
              <a:spcAft>
                <a:spcPts val="0"/>
              </a:spcAft>
              <a:buClr>
                <a:srgbClr val="008400"/>
              </a:buClr>
              <a:buFont typeface="Arial" pitchFamily="34" charset="0"/>
              <a:buChar char="•"/>
              <a:defRPr/>
            </a:pPr>
            <a:r>
              <a:rPr lang="en-US" sz="1600" dirty="0">
                <a:solidFill>
                  <a:prstClr val="black"/>
                </a:solidFill>
                <a:latin typeface="Open Sans"/>
                <a:cs typeface="Calibri" panose="020F0502020204030204" pitchFamily="34" charset="0"/>
              </a:rPr>
              <a:t>complete the greater of </a:t>
            </a:r>
            <a:r>
              <a:rPr lang="en-US" sz="1600" dirty="0">
                <a:solidFill>
                  <a:srgbClr val="00B0F0"/>
                </a:solidFill>
                <a:latin typeface="Open Sans"/>
                <a:cs typeface="Calibri" panose="020F0502020204030204" pitchFamily="34" charset="0"/>
              </a:rPr>
              <a:t>30 consecutive days </a:t>
            </a:r>
            <a:r>
              <a:rPr lang="en-US" sz="1600" dirty="0">
                <a:solidFill>
                  <a:prstClr val="black"/>
                </a:solidFill>
                <a:latin typeface="Open Sans"/>
                <a:cs typeface="Calibri" panose="020F0502020204030204" pitchFamily="34" charset="0"/>
              </a:rPr>
              <a:t>or exhaustion of all sick leave benefits</a:t>
            </a:r>
          </a:p>
        </p:txBody>
      </p:sp>
      <p:sp>
        <p:nvSpPr>
          <p:cNvPr id="4" name="Rectangle 3">
            <a:extLst>
              <a:ext uri="{FF2B5EF4-FFF2-40B4-BE49-F238E27FC236}">
                <a16:creationId xmlns:a16="http://schemas.microsoft.com/office/drawing/2014/main" id="{4F8B0AA1-29D4-4C6B-8FC1-CFDD679C43D7}"/>
              </a:ext>
            </a:extLst>
          </p:cNvPr>
          <p:cNvSpPr/>
          <p:nvPr/>
        </p:nvSpPr>
        <p:spPr>
          <a:xfrm>
            <a:off x="6518039" y="1809842"/>
            <a:ext cx="5118923" cy="3785652"/>
          </a:xfrm>
          <a:prstGeom prst="rect">
            <a:avLst/>
          </a:prstGeom>
        </p:spPr>
        <p:txBody>
          <a:bodyPr wrap="square">
            <a:spAutoFit/>
          </a:bodyPr>
          <a:lstStyle/>
          <a:p>
            <a:pPr eaLnBrk="1" fontAlgn="auto" hangingPunct="1">
              <a:spcBef>
                <a:spcPts val="0"/>
              </a:spcBef>
              <a:spcAft>
                <a:spcPts val="0"/>
              </a:spcAft>
              <a:buClr>
                <a:srgbClr val="00B050"/>
              </a:buClr>
              <a:defRPr/>
            </a:pPr>
            <a:r>
              <a:rPr lang="en-US" sz="1600" dirty="0">
                <a:solidFill>
                  <a:srgbClr val="008400"/>
                </a:solidFill>
                <a:latin typeface="Open Sans"/>
                <a:cs typeface="Calibri" panose="020F0502020204030204" pitchFamily="34" charset="0"/>
              </a:rPr>
              <a:t>Long-term disability </a:t>
            </a:r>
            <a:r>
              <a:rPr lang="en-US" sz="1600" dirty="0">
                <a:solidFill>
                  <a:prstClr val="black"/>
                </a:solidFill>
                <a:latin typeface="Open Sans"/>
                <a:cs typeface="Calibri" panose="020F0502020204030204" pitchFamily="34" charset="0"/>
              </a:rPr>
              <a:t>insurance provides a portion of your monthly income for an extended period of time</a:t>
            </a:r>
          </a:p>
          <a:p>
            <a:pPr eaLnBrk="1" fontAlgn="auto" hangingPunct="1">
              <a:spcBef>
                <a:spcPts val="0"/>
              </a:spcBef>
              <a:spcAft>
                <a:spcPts val="0"/>
              </a:spcAft>
              <a:buClr>
                <a:srgbClr val="00B050"/>
              </a:buClr>
              <a:defRPr/>
            </a:pPr>
            <a:endParaRPr lang="en-US" sz="1600" dirty="0">
              <a:solidFill>
                <a:prstClr val="black"/>
              </a:solidFill>
              <a:latin typeface="Open Sans"/>
              <a:cs typeface="Calibri" panose="020F0502020204030204" pitchFamily="34" charset="0"/>
            </a:endParaRPr>
          </a:p>
          <a:p>
            <a:pPr eaLnBrk="1" fontAlgn="auto" hangingPunct="1">
              <a:spcBef>
                <a:spcPts val="0"/>
              </a:spcBef>
              <a:spcAft>
                <a:spcPts val="0"/>
              </a:spcAft>
              <a:buClr>
                <a:srgbClr val="00B050"/>
              </a:buClr>
              <a:defRPr/>
            </a:pPr>
            <a:r>
              <a:rPr lang="en-US" sz="1600" b="1" dirty="0">
                <a:solidFill>
                  <a:prstClr val="black"/>
                </a:solidFill>
                <a:latin typeface="Open Sans"/>
                <a:cs typeface="Calibri" panose="020F0502020204030204" pitchFamily="34" charset="0"/>
              </a:rPr>
              <a:t>Benefits</a:t>
            </a:r>
          </a:p>
          <a:p>
            <a:pPr marL="285750" indent="-285750" eaLnBrk="1" fontAlgn="auto" hangingPunct="1">
              <a:spcBef>
                <a:spcPts val="0"/>
              </a:spcBef>
              <a:spcAft>
                <a:spcPts val="0"/>
              </a:spcAft>
              <a:buClr>
                <a:srgbClr val="008400"/>
              </a:buClr>
              <a:buFont typeface="Arial" panose="020B0604020202020204" pitchFamily="34" charset="0"/>
              <a:buChar char="•"/>
              <a:defRPr/>
            </a:pPr>
            <a:r>
              <a:rPr lang="en-US" sz="1600" dirty="0">
                <a:solidFill>
                  <a:prstClr val="black"/>
                </a:solidFill>
                <a:latin typeface="Open Sans"/>
                <a:cs typeface="Calibri" panose="020F0502020204030204" pitchFamily="34" charset="0"/>
              </a:rPr>
              <a:t>maximum monthly benefit is </a:t>
            </a:r>
            <a:r>
              <a:rPr lang="en-US" sz="1600" dirty="0">
                <a:solidFill>
                  <a:srgbClr val="00B0F0"/>
                </a:solidFill>
                <a:latin typeface="Open Sans"/>
                <a:cs typeface="Calibri" panose="020F0502020204030204" pitchFamily="34" charset="0"/>
              </a:rPr>
              <a:t>60% </a:t>
            </a:r>
            <a:r>
              <a:rPr lang="en-US" sz="1600" dirty="0">
                <a:solidFill>
                  <a:prstClr val="black"/>
                </a:solidFill>
                <a:latin typeface="Open Sans"/>
                <a:cs typeface="Calibri" panose="020F0502020204030204" pitchFamily="34" charset="0"/>
              </a:rPr>
              <a:t>of your monthly salary (up to $10,000) </a:t>
            </a:r>
          </a:p>
          <a:p>
            <a:pPr marL="285750" indent="-285750" eaLnBrk="1" fontAlgn="auto" hangingPunct="1">
              <a:spcBef>
                <a:spcPts val="0"/>
              </a:spcBef>
              <a:spcAft>
                <a:spcPts val="0"/>
              </a:spcAft>
              <a:buClr>
                <a:srgbClr val="008400"/>
              </a:buClr>
              <a:buFont typeface="Arial" panose="020B0604020202020204" pitchFamily="34" charset="0"/>
              <a:buChar char="•"/>
              <a:defRPr/>
            </a:pPr>
            <a:r>
              <a:rPr lang="en-US" sz="1600" dirty="0">
                <a:solidFill>
                  <a:prstClr val="black"/>
                </a:solidFill>
                <a:latin typeface="Open Sans"/>
                <a:cs typeface="Calibri" panose="020F0502020204030204" pitchFamily="34" charset="0"/>
              </a:rPr>
              <a:t>minimum monthly benefit is 10% of your monthly salary</a:t>
            </a:r>
          </a:p>
          <a:p>
            <a:pPr marL="688975" lvl="1" indent="-231775" eaLnBrk="1" fontAlgn="auto" hangingPunct="1">
              <a:spcBef>
                <a:spcPts val="0"/>
              </a:spcBef>
              <a:spcAft>
                <a:spcPts val="0"/>
              </a:spcAft>
              <a:buClr>
                <a:srgbClr val="008400"/>
              </a:buClr>
              <a:buFont typeface="Arial" pitchFamily="34" charset="0"/>
              <a:buChar char="•"/>
              <a:defRPr/>
            </a:pPr>
            <a:endParaRPr lang="en-US" sz="1600" dirty="0">
              <a:solidFill>
                <a:prstClr val="black"/>
              </a:solidFill>
              <a:latin typeface="Open Sans"/>
              <a:cs typeface="Calibri" panose="020F0502020204030204" pitchFamily="34" charset="0"/>
            </a:endParaRPr>
          </a:p>
          <a:p>
            <a:pPr eaLnBrk="1" fontAlgn="auto" hangingPunct="1">
              <a:spcBef>
                <a:spcPts val="0"/>
              </a:spcBef>
              <a:spcAft>
                <a:spcPts val="0"/>
              </a:spcAft>
              <a:buClr>
                <a:srgbClr val="008400"/>
              </a:buClr>
              <a:defRPr/>
            </a:pPr>
            <a:r>
              <a:rPr lang="en-US" sz="1600" b="1" dirty="0">
                <a:solidFill>
                  <a:prstClr val="black"/>
                </a:solidFill>
                <a:latin typeface="Open Sans"/>
                <a:cs typeface="Calibri" panose="020F0502020204030204" pitchFamily="34" charset="0"/>
              </a:rPr>
              <a:t>To be eligible for Long-term Disability benefits, you must:</a:t>
            </a:r>
          </a:p>
          <a:p>
            <a:pPr marL="285750" indent="-285750" eaLnBrk="1" fontAlgn="auto" hangingPunct="1">
              <a:spcBef>
                <a:spcPts val="0"/>
              </a:spcBef>
              <a:spcAft>
                <a:spcPts val="0"/>
              </a:spcAft>
              <a:buClr>
                <a:srgbClr val="008400"/>
              </a:buClr>
              <a:buFont typeface="Arial" panose="020B0604020202020204" pitchFamily="34" charset="0"/>
              <a:buChar char="•"/>
              <a:defRPr/>
            </a:pPr>
            <a:r>
              <a:rPr lang="en-US" sz="1600" dirty="0">
                <a:solidFill>
                  <a:prstClr val="black"/>
                </a:solidFill>
                <a:latin typeface="Open Sans"/>
                <a:cs typeface="Calibri" panose="020F0502020204030204" pitchFamily="34" charset="0"/>
              </a:rPr>
              <a:t>be certified as totally disabled by an approved practitioner</a:t>
            </a:r>
          </a:p>
          <a:p>
            <a:pPr marL="285750" indent="-285750" eaLnBrk="1" fontAlgn="auto" hangingPunct="1">
              <a:spcBef>
                <a:spcPts val="0"/>
              </a:spcBef>
              <a:spcAft>
                <a:spcPts val="0"/>
              </a:spcAft>
              <a:buClr>
                <a:srgbClr val="008400"/>
              </a:buClr>
              <a:buFont typeface="Arial" panose="020B0604020202020204" pitchFamily="34" charset="0"/>
              <a:buChar char="•"/>
              <a:defRPr/>
            </a:pPr>
            <a:r>
              <a:rPr lang="en-US" sz="1600" dirty="0">
                <a:solidFill>
                  <a:prstClr val="black"/>
                </a:solidFill>
                <a:latin typeface="Open Sans"/>
                <a:cs typeface="Calibri" panose="020F0502020204030204" pitchFamily="34" charset="0"/>
              </a:rPr>
              <a:t>complete the greater of </a:t>
            </a:r>
            <a:r>
              <a:rPr lang="en-US" sz="1600" dirty="0">
                <a:solidFill>
                  <a:srgbClr val="00B0F0"/>
                </a:solidFill>
                <a:latin typeface="Open Sans"/>
                <a:cs typeface="Calibri" panose="020F0502020204030204" pitchFamily="34" charset="0"/>
              </a:rPr>
              <a:t>180 consecutive days </a:t>
            </a:r>
            <a:r>
              <a:rPr lang="en-US" sz="1600" dirty="0">
                <a:solidFill>
                  <a:prstClr val="black"/>
                </a:solidFill>
                <a:latin typeface="Open Sans"/>
                <a:cs typeface="Calibri" panose="020F0502020204030204" pitchFamily="34" charset="0"/>
              </a:rPr>
              <a:t>or exhaustion of ALL leave benefits</a:t>
            </a:r>
          </a:p>
        </p:txBody>
      </p:sp>
      <p:pic>
        <p:nvPicPr>
          <p:cNvPr id="60422" name="Picture 5">
            <a:extLst>
              <a:ext uri="{FF2B5EF4-FFF2-40B4-BE49-F238E27FC236}">
                <a16:creationId xmlns:a16="http://schemas.microsoft.com/office/drawing/2014/main" id="{B38B78F2-1850-43E3-84BD-7E124FD88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422" b="28833"/>
          <a:stretch>
            <a:fillRect/>
          </a:stretch>
        </p:blipFill>
        <p:spPr bwMode="auto">
          <a:xfrm>
            <a:off x="9989925" y="1066374"/>
            <a:ext cx="1916113" cy="4397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86114" y="5660226"/>
            <a:ext cx="10263850" cy="369332"/>
          </a:xfrm>
          <a:prstGeom prst="rect">
            <a:avLst/>
          </a:prstGeom>
        </p:spPr>
        <p:txBody>
          <a:bodyPr wrap="square">
            <a:spAutoFit/>
          </a:bodyPr>
          <a:lstStyle/>
          <a:p>
            <a:pPr algn="ctr"/>
            <a:r>
              <a:rPr lang="en-US" dirty="0">
                <a:latin typeface="Open Sans"/>
                <a:cs typeface="Calibri" panose="020F0502020204030204" pitchFamily="34" charset="0"/>
              </a:rPr>
              <a:t>Your monthly payments are less if you get benefit payments from other sources </a:t>
            </a:r>
            <a:endParaRPr lang="en-US" dirty="0"/>
          </a:p>
        </p:txBody>
      </p:sp>
      <p:sp>
        <p:nvSpPr>
          <p:cNvPr id="5" name="Rectangle 4">
            <a:extLst>
              <a:ext uri="{FF2B5EF4-FFF2-40B4-BE49-F238E27FC236}">
                <a16:creationId xmlns:a16="http://schemas.microsoft.com/office/drawing/2014/main" id="{52446D5C-234F-44F2-B48E-EF392B1C294A}"/>
              </a:ext>
            </a:extLst>
          </p:cNvPr>
          <p:cNvSpPr/>
          <p:nvPr/>
        </p:nvSpPr>
        <p:spPr>
          <a:xfrm>
            <a:off x="3965177" y="6029558"/>
            <a:ext cx="4074320" cy="369332"/>
          </a:xfrm>
          <a:prstGeom prst="rect">
            <a:avLst/>
          </a:prstGeom>
        </p:spPr>
        <p:txBody>
          <a:bodyPr wrap="none">
            <a:spAutoFit/>
          </a:bodyPr>
          <a:lstStyle/>
          <a:p>
            <a:r>
              <a:rPr lang="en-US" dirty="0">
                <a:hlinkClick r:id="rId4"/>
              </a:rPr>
              <a:t>Texas Income Protection Plan (TIPP) | 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F11F8CD0-FF3D-476B-BDCC-4AC7A1FA01DD}"/>
              </a:ext>
            </a:extLst>
          </p:cNvPr>
          <p:cNvSpPr>
            <a:spLocks noGrp="1" noChangeArrowheads="1"/>
          </p:cNvSpPr>
          <p:nvPr>
            <p:ph type="title"/>
          </p:nvPr>
        </p:nvSpPr>
        <p:spPr>
          <a:xfrm>
            <a:off x="3353952" y="811213"/>
            <a:ext cx="5484095" cy="717550"/>
          </a:xfrm>
        </p:spPr>
        <p:txBody>
          <a:bodyPr>
            <a:normAutofit fontScale="90000"/>
          </a:bodyPr>
          <a:lstStyle/>
          <a:p>
            <a:pPr eaLnBrk="1" hangingPunct="1"/>
            <a:r>
              <a:rPr lang="en-US" altLang="en-US" dirty="0">
                <a:latin typeface="Open Sans"/>
                <a:cs typeface="Calibri" panose="020F0502020204030204" pitchFamily="34" charset="0"/>
              </a:rPr>
              <a:t>How to Enroll: 2 ways</a:t>
            </a:r>
          </a:p>
        </p:txBody>
      </p:sp>
      <p:sp>
        <p:nvSpPr>
          <p:cNvPr id="78" name="Rectangle 77">
            <a:extLst>
              <a:ext uri="{FF2B5EF4-FFF2-40B4-BE49-F238E27FC236}">
                <a16:creationId xmlns:a16="http://schemas.microsoft.com/office/drawing/2014/main" id="{A2B33C64-D1E9-45DD-A500-0E9539E81A31}"/>
              </a:ext>
            </a:extLst>
          </p:cNvPr>
          <p:cNvSpPr/>
          <p:nvPr/>
        </p:nvSpPr>
        <p:spPr>
          <a:xfrm>
            <a:off x="2397029" y="1858021"/>
            <a:ext cx="6166081" cy="2739211"/>
          </a:xfrm>
          <a:prstGeom prst="rect">
            <a:avLst/>
          </a:prstGeom>
        </p:spPr>
        <p:txBody>
          <a:bodyPr wrap="square">
            <a:spAutoFit/>
          </a:bodyPr>
          <a:lstStyle/>
          <a:p>
            <a:pPr marL="285750" indent="-285750" eaLnBrk="1" fontAlgn="auto" hangingPunct="1">
              <a:spcBef>
                <a:spcPts val="0"/>
              </a:spcBef>
              <a:spcAft>
                <a:spcPts val="0"/>
              </a:spcAft>
              <a:buClr>
                <a:srgbClr val="008400"/>
              </a:buClr>
              <a:buFont typeface="Arial" pitchFamily="34" charset="0"/>
              <a:buChar char="•"/>
              <a:defRPr/>
            </a:pPr>
            <a:r>
              <a:rPr lang="en-US" sz="2150" dirty="0">
                <a:latin typeface="Open Sans"/>
                <a:cs typeface="Calibri" panose="020F0502020204030204" pitchFamily="34" charset="0"/>
              </a:rPr>
              <a:t>Call ERS at 877-275-4377 (call will be recorded)</a:t>
            </a:r>
          </a:p>
          <a:p>
            <a:pPr marL="285750" indent="-285750" eaLnBrk="1" fontAlgn="auto" hangingPunct="1">
              <a:spcBef>
                <a:spcPts val="0"/>
              </a:spcBef>
              <a:spcAft>
                <a:spcPts val="0"/>
              </a:spcAft>
              <a:buClr>
                <a:srgbClr val="008400"/>
              </a:buClr>
              <a:buFont typeface="Arial" pitchFamily="34" charset="0"/>
              <a:buChar char="•"/>
              <a:defRPr/>
            </a:pPr>
            <a:endParaRPr lang="en-US" sz="2150" dirty="0">
              <a:latin typeface="Open Sans"/>
              <a:cs typeface="Calibri" panose="020F0502020204030204" pitchFamily="34" charset="0"/>
            </a:endParaRPr>
          </a:p>
          <a:p>
            <a:pPr marL="285750" indent="-285750" eaLnBrk="1" fontAlgn="auto" hangingPunct="1">
              <a:spcBef>
                <a:spcPts val="0"/>
              </a:spcBef>
              <a:spcAft>
                <a:spcPts val="0"/>
              </a:spcAft>
              <a:buClr>
                <a:srgbClr val="008400"/>
              </a:buClr>
              <a:buFont typeface="Arial" pitchFamily="34" charset="0"/>
              <a:buChar char="•"/>
              <a:defRPr/>
            </a:pPr>
            <a:r>
              <a:rPr lang="en-US" sz="2150" dirty="0">
                <a:latin typeface="Open Sans"/>
                <a:cs typeface="Calibri" panose="020F0502020204030204" pitchFamily="34" charset="0"/>
              </a:rPr>
              <a:t>Go online to </a:t>
            </a:r>
            <a:r>
              <a:rPr lang="en-US" sz="2150" dirty="0">
                <a:latin typeface="Open Sans"/>
                <a:cs typeface="Calibri" panose="020F0502020204030204" pitchFamily="34" charset="0"/>
                <a:hlinkClick r:id="rId3"/>
              </a:rPr>
              <a:t>www.ers.texas.gov</a:t>
            </a:r>
            <a:r>
              <a:rPr lang="en-US" sz="2150" dirty="0">
                <a:latin typeface="Open Sans"/>
                <a:cs typeface="Calibri" panose="020F0502020204030204" pitchFamily="34" charset="0"/>
              </a:rPr>
              <a:t>	</a:t>
            </a:r>
          </a:p>
          <a:p>
            <a:pPr marL="742950" lvl="1" indent="-285750" eaLnBrk="1" fontAlgn="auto" hangingPunct="1">
              <a:spcBef>
                <a:spcPts val="0"/>
              </a:spcBef>
              <a:spcAft>
                <a:spcPts val="0"/>
              </a:spcAft>
              <a:buClr>
                <a:srgbClr val="008400"/>
              </a:buClr>
              <a:buFont typeface="Arial" pitchFamily="34" charset="0"/>
              <a:buChar char="•"/>
              <a:defRPr/>
            </a:pPr>
            <a:r>
              <a:rPr lang="en-US" sz="2150" dirty="0">
                <a:latin typeface="Open Sans"/>
                <a:cs typeface="Calibri" panose="020F0502020204030204" pitchFamily="34" charset="0"/>
              </a:rPr>
              <a:t>Create an account</a:t>
            </a:r>
          </a:p>
          <a:p>
            <a:pPr marL="742950" lvl="1" indent="-285750" eaLnBrk="1" fontAlgn="auto" hangingPunct="1">
              <a:spcBef>
                <a:spcPts val="0"/>
              </a:spcBef>
              <a:spcAft>
                <a:spcPts val="0"/>
              </a:spcAft>
              <a:buClr>
                <a:srgbClr val="008400"/>
              </a:buClr>
              <a:buFont typeface="Arial" pitchFamily="34" charset="0"/>
              <a:buChar char="•"/>
              <a:defRPr/>
            </a:pPr>
            <a:r>
              <a:rPr lang="en-US" sz="2150" dirty="0">
                <a:latin typeface="Open Sans"/>
                <a:cs typeface="Calibri" panose="020F0502020204030204" pitchFamily="34" charset="0"/>
              </a:rPr>
              <a:t>Click on Post Hire Change and follow the prompts</a:t>
            </a:r>
          </a:p>
          <a:p>
            <a:pPr marL="742950" lvl="1" indent="-285750" eaLnBrk="1" fontAlgn="auto" hangingPunct="1">
              <a:spcBef>
                <a:spcPts val="0"/>
              </a:spcBef>
              <a:spcAft>
                <a:spcPts val="0"/>
              </a:spcAft>
              <a:buClr>
                <a:srgbClr val="008400"/>
              </a:buClr>
              <a:buFont typeface="Arial" pitchFamily="34" charset="0"/>
              <a:buChar char="•"/>
              <a:defRPr/>
            </a:pPr>
            <a:r>
              <a:rPr lang="en-US" sz="2150" dirty="0">
                <a:latin typeface="Open Sans"/>
                <a:cs typeface="Calibri" panose="020F0502020204030204" pitchFamily="34" charset="0"/>
              </a:rPr>
              <a:t>Detailed instructions will be included in your “welcome to benefits” email. </a:t>
            </a:r>
          </a:p>
        </p:txBody>
      </p:sp>
      <p:pic>
        <p:nvPicPr>
          <p:cNvPr id="66564" name="Picture 2" descr="http://files.site-fusion.co.uk/webfusion148516/image/icon-call-centre-pink.png">
            <a:extLst>
              <a:ext uri="{FF2B5EF4-FFF2-40B4-BE49-F238E27FC236}">
                <a16:creationId xmlns:a16="http://schemas.microsoft.com/office/drawing/2014/main" id="{6AA1FE3A-A6D6-4ED1-B763-C023DC9B9A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5188" y="1376996"/>
            <a:ext cx="1627188" cy="10572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79">
            <a:extLst>
              <a:ext uri="{FF2B5EF4-FFF2-40B4-BE49-F238E27FC236}">
                <a16:creationId xmlns:a16="http://schemas.microsoft.com/office/drawing/2014/main" id="{9D9DBFFC-62E9-44CF-A8DB-458C46B73288}"/>
              </a:ext>
            </a:extLst>
          </p:cNvPr>
          <p:cNvSpPr>
            <a:spLocks noChangeArrowheads="1"/>
          </p:cNvSpPr>
          <p:nvPr/>
        </p:nvSpPr>
        <p:spPr bwMode="auto">
          <a:xfrm>
            <a:off x="237067" y="5106028"/>
            <a:ext cx="1185333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lnSpc>
                <a:spcPct val="100000"/>
              </a:lnSpc>
              <a:spcBef>
                <a:spcPct val="0"/>
              </a:spcBef>
              <a:buClr>
                <a:srgbClr val="008400"/>
              </a:buClr>
              <a:buFontTx/>
              <a:buNone/>
            </a:pPr>
            <a:r>
              <a:rPr lang="en-US" altLang="en-US" sz="2000" dirty="0">
                <a:solidFill>
                  <a:srgbClr val="FF0000"/>
                </a:solidFill>
                <a:latin typeface="Open Sans"/>
                <a:cs typeface="Calibri" panose="020F0502020204030204" pitchFamily="34" charset="0"/>
              </a:rPr>
              <a:t>Note: </a:t>
            </a:r>
            <a:r>
              <a:rPr lang="en-US" altLang="en-US" sz="2000" dirty="0">
                <a:latin typeface="Open Sans"/>
                <a:cs typeface="Calibri" panose="020F0502020204030204" pitchFamily="34" charset="0"/>
              </a:rPr>
              <a:t>You will receive your welcome to benefits email on your first day of employment.</a:t>
            </a:r>
            <a:r>
              <a:rPr lang="en-US" altLang="en-US" sz="2000" dirty="0">
                <a:solidFill>
                  <a:srgbClr val="FF0000"/>
                </a:solidFill>
                <a:latin typeface="Open Sans"/>
                <a:cs typeface="Calibri" panose="020F0502020204030204" pitchFamily="34" charset="0"/>
              </a:rPr>
              <a:t>  </a:t>
            </a:r>
            <a:r>
              <a:rPr lang="en-US" altLang="en-US" sz="2000" b="1" dirty="0">
                <a:latin typeface="Open Sans"/>
                <a:cs typeface="Calibri" panose="020F0502020204030204" pitchFamily="34" charset="0"/>
              </a:rPr>
              <a:t>You must wait for your welcome email before you can enroll, to ensure your record has been setup within ERS! </a:t>
            </a:r>
            <a:r>
              <a:rPr lang="en-US" altLang="en-US" sz="2000" dirty="0">
                <a:latin typeface="Open Sans"/>
                <a:cs typeface="Calibri" panose="020F0502020204030204" pitchFamily="34" charset="0"/>
              </a:rPr>
              <a:t>If you have not received your email within 2 business weeks of your hire date, please contact the Benefits Team at </a:t>
            </a:r>
            <a:r>
              <a:rPr lang="en-US" altLang="en-US" sz="2000" dirty="0">
                <a:latin typeface="Open Sans"/>
                <a:cs typeface="Calibri" panose="020F0502020204030204" pitchFamily="34" charset="0"/>
                <a:hlinkClick r:id="rId5"/>
              </a:rPr>
              <a:t>HRBenefits@untsystem.edu</a:t>
            </a:r>
            <a:endParaRPr lang="en-US" altLang="en-US" sz="2000" dirty="0">
              <a:latin typeface="Open Sans"/>
              <a:cs typeface="Calibri" panose="020F0502020204030204" pitchFamily="34" charset="0"/>
            </a:endParaRPr>
          </a:p>
          <a:p>
            <a:pPr eaLnBrk="1" hangingPunct="1">
              <a:lnSpc>
                <a:spcPct val="100000"/>
              </a:lnSpc>
              <a:spcBef>
                <a:spcPct val="0"/>
              </a:spcBef>
              <a:buClr>
                <a:srgbClr val="008400"/>
              </a:buClr>
              <a:buFontTx/>
              <a:buNone/>
            </a:pPr>
            <a:r>
              <a:rPr lang="en-US" altLang="en-US" sz="2000" dirty="0">
                <a:latin typeface="Open Sans"/>
                <a:cs typeface="Calibri" panose="020F0502020204030204" pitchFamily="34" charset="0"/>
              </a:rPr>
              <a:t> . </a:t>
            </a:r>
          </a:p>
        </p:txBody>
      </p:sp>
      <p:pic>
        <p:nvPicPr>
          <p:cNvPr id="66566" name="Picture 6" descr="http://simpleicon.com/wp-content/uploads/computer-2.png">
            <a:extLst>
              <a:ext uri="{FF2B5EF4-FFF2-40B4-BE49-F238E27FC236}">
                <a16:creationId xmlns:a16="http://schemas.microsoft.com/office/drawing/2014/main" id="{73709A9D-7292-4F8D-BF4C-545312C585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4888" y="2912367"/>
            <a:ext cx="1487488" cy="14874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450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4A87-D1E1-124F-9614-6F77F2E92E07}"/>
              </a:ext>
            </a:extLst>
          </p:cNvPr>
          <p:cNvSpPr>
            <a:spLocks noGrp="1"/>
          </p:cNvSpPr>
          <p:nvPr>
            <p:ph type="title"/>
          </p:nvPr>
        </p:nvSpPr>
        <p:spPr>
          <a:xfrm>
            <a:off x="1223682" y="1000897"/>
            <a:ext cx="8825193" cy="778476"/>
          </a:xfrm>
        </p:spPr>
        <p:txBody>
          <a:bodyPr/>
          <a:lstStyle/>
          <a:p>
            <a:r>
              <a:rPr lang="en-US" dirty="0"/>
              <a:t>Employee Retirement System Of Texas </a:t>
            </a:r>
          </a:p>
        </p:txBody>
      </p:sp>
      <p:sp>
        <p:nvSpPr>
          <p:cNvPr id="5" name="Slide Number Placeholder 4">
            <a:extLst>
              <a:ext uri="{FF2B5EF4-FFF2-40B4-BE49-F238E27FC236}">
                <a16:creationId xmlns:a16="http://schemas.microsoft.com/office/drawing/2014/main" id="{8FA0E6AA-E07F-72A6-09ED-F23707528FF3}"/>
              </a:ext>
            </a:extLst>
          </p:cNvPr>
          <p:cNvSpPr>
            <a:spLocks noGrp="1"/>
          </p:cNvSpPr>
          <p:nvPr>
            <p:ph type="sldNum" sz="quarter" idx="12"/>
          </p:nvPr>
        </p:nvSpPr>
        <p:spPr/>
        <p:txBody>
          <a:bodyPr/>
          <a:lstStyle/>
          <a:p>
            <a:fld id="{CC7B5CB3-F6A7-BC47-8CB9-F0ABF2A1689F}" type="slidenum">
              <a:rPr lang="en-US" smtClean="0"/>
              <a:t>27</a:t>
            </a:fld>
            <a:endParaRPr lang="en-US"/>
          </a:p>
        </p:txBody>
      </p:sp>
      <p:pic>
        <p:nvPicPr>
          <p:cNvPr id="6" name="Content Placeholder 5" descr="C:\Users\ldp0117\AppData\Local\Microsoft\Windows\INetCache\Content.MSO\DD69A5AE.tmp">
            <a:extLst>
              <a:ext uri="{FF2B5EF4-FFF2-40B4-BE49-F238E27FC236}">
                <a16:creationId xmlns:a16="http://schemas.microsoft.com/office/drawing/2014/main" id="{6DD80704-2AAA-42DA-A29B-E1568BA4FE46}"/>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745590" y="1909308"/>
            <a:ext cx="7600115" cy="4531920"/>
          </a:xfrm>
          <a:prstGeom prst="rect">
            <a:avLst/>
          </a:prstGeom>
          <a:noFill/>
        </p:spPr>
      </p:pic>
      <p:pic>
        <p:nvPicPr>
          <p:cNvPr id="2050" name="Picture 2" descr="Employees Retirement System of Texas | Austin TX">
            <a:extLst>
              <a:ext uri="{FF2B5EF4-FFF2-40B4-BE49-F238E27FC236}">
                <a16:creationId xmlns:a16="http://schemas.microsoft.com/office/drawing/2014/main" id="{1AE33887-F963-8B8A-E757-75AAD46A0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9765" y="739589"/>
            <a:ext cx="1972235" cy="151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530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53E7B-22EB-49B7-B91E-E6A0785DF333}"/>
              </a:ext>
            </a:extLst>
          </p:cNvPr>
          <p:cNvSpPr>
            <a:spLocks noGrp="1"/>
          </p:cNvSpPr>
          <p:nvPr>
            <p:ph type="title"/>
          </p:nvPr>
        </p:nvSpPr>
        <p:spPr>
          <a:xfrm>
            <a:off x="978817" y="1632145"/>
            <a:ext cx="10515600" cy="778476"/>
          </a:xfrm>
        </p:spPr>
        <p:txBody>
          <a:bodyPr>
            <a:normAutofit/>
          </a:bodyPr>
          <a:lstStyle/>
          <a:p>
            <a:pPr algn="ctr"/>
            <a:r>
              <a:rPr lang="en-US" sz="4000" dirty="0">
                <a:latin typeface="Open Sans"/>
              </a:rPr>
              <a:t>Retirement Plans</a:t>
            </a:r>
          </a:p>
        </p:txBody>
      </p:sp>
      <p:pic>
        <p:nvPicPr>
          <p:cNvPr id="6" name="Content Placeholder 5">
            <a:extLst>
              <a:ext uri="{FF2B5EF4-FFF2-40B4-BE49-F238E27FC236}">
                <a16:creationId xmlns:a16="http://schemas.microsoft.com/office/drawing/2014/main" id="{50EFEEF8-EB1E-4322-8611-A04024EEE6BC}"/>
              </a:ext>
            </a:extLst>
          </p:cNvPr>
          <p:cNvPicPr>
            <a:picLocks noGrp="1" noChangeAspect="1"/>
          </p:cNvPicPr>
          <p:nvPr>
            <p:ph sz="half" idx="1"/>
          </p:nvPr>
        </p:nvPicPr>
        <p:blipFill>
          <a:blip r:embed="rId2"/>
          <a:stretch>
            <a:fillRect/>
          </a:stretch>
        </p:blipFill>
        <p:spPr>
          <a:xfrm>
            <a:off x="689849" y="3935651"/>
            <a:ext cx="3365284" cy="2103302"/>
          </a:xfrm>
          <a:prstGeom prst="rect">
            <a:avLst/>
          </a:prstGeom>
        </p:spPr>
      </p:pic>
      <p:pic>
        <p:nvPicPr>
          <p:cNvPr id="8" name="Content Placeholder 7">
            <a:extLst>
              <a:ext uri="{FF2B5EF4-FFF2-40B4-BE49-F238E27FC236}">
                <a16:creationId xmlns:a16="http://schemas.microsoft.com/office/drawing/2014/main" id="{2038208D-49B9-4855-B10D-376FD7934C6F}"/>
              </a:ext>
            </a:extLst>
          </p:cNvPr>
          <p:cNvPicPr>
            <a:picLocks noGrp="1" noChangeAspect="1"/>
          </p:cNvPicPr>
          <p:nvPr>
            <p:ph sz="half" idx="2"/>
          </p:nvPr>
        </p:nvPicPr>
        <p:blipFill>
          <a:blip r:embed="rId3"/>
          <a:stretch>
            <a:fillRect/>
          </a:stretch>
        </p:blipFill>
        <p:spPr>
          <a:xfrm>
            <a:off x="4517354" y="3935651"/>
            <a:ext cx="3438525" cy="2137722"/>
          </a:xfrm>
        </p:spPr>
      </p:pic>
      <p:sp>
        <p:nvSpPr>
          <p:cNvPr id="5" name="Slide Number Placeholder 4">
            <a:extLst>
              <a:ext uri="{FF2B5EF4-FFF2-40B4-BE49-F238E27FC236}">
                <a16:creationId xmlns:a16="http://schemas.microsoft.com/office/drawing/2014/main" id="{B4E0A5FF-5352-42DC-A9B1-486261C79875}"/>
              </a:ext>
            </a:extLst>
          </p:cNvPr>
          <p:cNvSpPr>
            <a:spLocks noGrp="1"/>
          </p:cNvSpPr>
          <p:nvPr>
            <p:ph type="sldNum" sz="quarter" idx="12"/>
          </p:nvPr>
        </p:nvSpPr>
        <p:spPr/>
        <p:txBody>
          <a:bodyPr/>
          <a:lstStyle/>
          <a:p>
            <a:fld id="{CC7B5CB3-F6A7-BC47-8CB9-F0ABF2A1689F}" type="slidenum">
              <a:rPr lang="en-US" smtClean="0"/>
              <a:t>28</a:t>
            </a:fld>
            <a:endParaRPr lang="en-US" dirty="0"/>
          </a:p>
        </p:txBody>
      </p:sp>
      <p:pic>
        <p:nvPicPr>
          <p:cNvPr id="10" name="Picture 9">
            <a:extLst>
              <a:ext uri="{FF2B5EF4-FFF2-40B4-BE49-F238E27FC236}">
                <a16:creationId xmlns:a16="http://schemas.microsoft.com/office/drawing/2014/main" id="{49C00A92-13AD-4185-B3EE-505A123E79EE}"/>
              </a:ext>
            </a:extLst>
          </p:cNvPr>
          <p:cNvPicPr>
            <a:picLocks noChangeAspect="1"/>
          </p:cNvPicPr>
          <p:nvPr/>
        </p:nvPicPr>
        <p:blipFill>
          <a:blip r:embed="rId4"/>
          <a:stretch>
            <a:fillRect/>
          </a:stretch>
        </p:blipFill>
        <p:spPr>
          <a:xfrm>
            <a:off x="8275050" y="3935651"/>
            <a:ext cx="3597719" cy="2123607"/>
          </a:xfrm>
          <a:prstGeom prst="rect">
            <a:avLst/>
          </a:prstGeom>
        </p:spPr>
      </p:pic>
    </p:spTree>
    <p:extLst>
      <p:ext uri="{BB962C8B-B14F-4D97-AF65-F5344CB8AC3E}">
        <p14:creationId xmlns:p14="http://schemas.microsoft.com/office/powerpoint/2010/main" val="1828501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CF7C89-5D30-4609-B193-B9521F8818C6}"/>
              </a:ext>
            </a:extLst>
          </p:cNvPr>
          <p:cNvSpPr>
            <a:spLocks noGrp="1"/>
          </p:cNvSpPr>
          <p:nvPr>
            <p:ph type="sldNum" sz="quarter" idx="12"/>
          </p:nvPr>
        </p:nvSpPr>
        <p:spPr/>
        <p:txBody>
          <a:bodyPr/>
          <a:lstStyle/>
          <a:p>
            <a:fld id="{CC7B5CB3-F6A7-BC47-8CB9-F0ABF2A1689F}" type="slidenum">
              <a:rPr lang="en-US" smtClean="0"/>
              <a:t>29</a:t>
            </a:fld>
            <a:endParaRPr lang="en-US" dirty="0"/>
          </a:p>
        </p:txBody>
      </p:sp>
      <p:sp>
        <p:nvSpPr>
          <p:cNvPr id="3" name="Rectangle 2">
            <a:extLst>
              <a:ext uri="{FF2B5EF4-FFF2-40B4-BE49-F238E27FC236}">
                <a16:creationId xmlns:a16="http://schemas.microsoft.com/office/drawing/2014/main" id="{99C6DAF5-B5DC-4FB0-AB05-19556367C27B}"/>
              </a:ext>
            </a:extLst>
          </p:cNvPr>
          <p:cNvSpPr/>
          <p:nvPr/>
        </p:nvSpPr>
        <p:spPr>
          <a:xfrm>
            <a:off x="462280" y="918428"/>
            <a:ext cx="11267440" cy="6247864"/>
          </a:xfrm>
          <a:prstGeom prst="rect">
            <a:avLst/>
          </a:prstGeom>
        </p:spPr>
        <p:txBody>
          <a:bodyPr wrap="square">
            <a:spAutoFit/>
          </a:bodyPr>
          <a:lstStyle/>
          <a:p>
            <a:pPr algn="ctr"/>
            <a:r>
              <a:rPr lang="en-US" sz="4000" dirty="0">
                <a:latin typeface="Open Sans"/>
              </a:rPr>
              <a:t>Retirement Plan Options</a:t>
            </a:r>
          </a:p>
          <a:p>
            <a:pPr algn="ctr"/>
            <a:endParaRPr lang="en-US" sz="2000" dirty="0">
              <a:latin typeface="Open Sans"/>
            </a:endParaRPr>
          </a:p>
          <a:p>
            <a:r>
              <a:rPr lang="en-US" sz="2000" dirty="0">
                <a:latin typeface="Open Sans"/>
              </a:rPr>
              <a:t>Certain positions </a:t>
            </a:r>
            <a:r>
              <a:rPr lang="en-US" sz="2000" b="1" dirty="0">
                <a:latin typeface="Open Sans"/>
              </a:rPr>
              <a:t>may</a:t>
            </a:r>
            <a:r>
              <a:rPr lang="en-US" sz="2000" dirty="0">
                <a:latin typeface="Open Sans"/>
              </a:rPr>
              <a:t> have a </a:t>
            </a:r>
            <a:r>
              <a:rPr lang="en-US" sz="2000" b="1" dirty="0">
                <a:latin typeface="Open Sans"/>
              </a:rPr>
              <a:t>choice</a:t>
            </a:r>
            <a:r>
              <a:rPr lang="en-US" sz="2000" dirty="0">
                <a:latin typeface="Open Sans"/>
              </a:rPr>
              <a:t> between </a:t>
            </a:r>
            <a:r>
              <a:rPr lang="en-US" sz="2000" b="1" dirty="0">
                <a:latin typeface="Open Sans"/>
              </a:rPr>
              <a:t>two</a:t>
            </a:r>
            <a:r>
              <a:rPr lang="en-US" sz="2000" dirty="0">
                <a:latin typeface="Open Sans"/>
              </a:rPr>
              <a:t> different retirement plans. </a:t>
            </a:r>
          </a:p>
          <a:p>
            <a:endParaRPr lang="en-US" sz="2000" dirty="0">
              <a:latin typeface="Open Sans"/>
            </a:endParaRPr>
          </a:p>
          <a:p>
            <a:r>
              <a:rPr lang="en-US" sz="2000" b="1" dirty="0">
                <a:latin typeface="Open Sans"/>
              </a:rPr>
              <a:t>Teacher Retirement System (TRS) – Defined Benefit Plan</a:t>
            </a:r>
          </a:p>
          <a:p>
            <a:pPr marL="342900" indent="-342900">
              <a:buFont typeface="Arial" panose="020B0604020202020204" pitchFamily="34" charset="0"/>
              <a:buChar char="•"/>
            </a:pPr>
            <a:r>
              <a:rPr lang="en-US" sz="2000" dirty="0">
                <a:latin typeface="Open Sans"/>
              </a:rPr>
              <a:t>Employees are </a:t>
            </a:r>
            <a:r>
              <a:rPr lang="en-US" sz="2000" u="sng" dirty="0">
                <a:latin typeface="Open Sans"/>
              </a:rPr>
              <a:t>automatically enrolled </a:t>
            </a:r>
            <a:r>
              <a:rPr lang="en-US" sz="2000" dirty="0">
                <a:latin typeface="Open Sans"/>
              </a:rPr>
              <a:t>in the Teacher Retirement System (TRS) on their first day of employment.</a:t>
            </a:r>
          </a:p>
          <a:p>
            <a:endParaRPr lang="en-US" sz="2000" dirty="0">
              <a:latin typeface="Open Sans"/>
            </a:endParaRPr>
          </a:p>
          <a:p>
            <a:r>
              <a:rPr lang="en-US" sz="2000" b="1" dirty="0">
                <a:latin typeface="Open Sans"/>
              </a:rPr>
              <a:t>Optional Retirement Program (ORP) – Defined Contribution Plan</a:t>
            </a:r>
          </a:p>
          <a:p>
            <a:r>
              <a:rPr lang="en-US" sz="2000" dirty="0">
                <a:latin typeface="Open Sans"/>
              </a:rPr>
              <a:t>Can be elected by ORP-eligible employees (like faculty) as an alternative to TRS.</a:t>
            </a:r>
          </a:p>
          <a:p>
            <a:pPr marL="342900" indent="-342900">
              <a:buFont typeface="Arial" panose="020B0604020202020204" pitchFamily="34" charset="0"/>
              <a:buChar char="•"/>
            </a:pPr>
            <a:r>
              <a:rPr lang="en-US" sz="2000" dirty="0">
                <a:latin typeface="Open Sans"/>
              </a:rPr>
              <a:t>90-day window to elect ORP instead of TRS.</a:t>
            </a:r>
          </a:p>
          <a:p>
            <a:pPr marL="342900" indent="-342900">
              <a:buFont typeface="Arial" panose="020B0604020202020204" pitchFamily="34" charset="0"/>
              <a:buChar char="•"/>
            </a:pPr>
            <a:r>
              <a:rPr lang="en-US" sz="2000" dirty="0">
                <a:latin typeface="Open Sans"/>
              </a:rPr>
              <a:t>Employees eligible for the ORP will receive an email notification.</a:t>
            </a:r>
          </a:p>
          <a:p>
            <a:pPr marL="342900" indent="-342900">
              <a:buFont typeface="Arial" panose="020B0604020202020204" pitchFamily="34" charset="0"/>
              <a:buChar char="•"/>
            </a:pPr>
            <a:r>
              <a:rPr lang="en-US" sz="2000" dirty="0">
                <a:latin typeface="Open Sans"/>
              </a:rPr>
              <a:t>Irrevocable decision – once in ORP, always in ORP.  (Elections prior to UNT employment are irrevocable).</a:t>
            </a:r>
          </a:p>
          <a:p>
            <a:pPr marL="342900" indent="-342900">
              <a:buFont typeface="Arial" panose="020B0604020202020204" pitchFamily="34" charset="0"/>
              <a:buChar char="•"/>
            </a:pPr>
            <a:endParaRPr lang="en-US" sz="2000" dirty="0">
              <a:latin typeface="Open Sans"/>
            </a:endParaRPr>
          </a:p>
          <a:p>
            <a:r>
              <a:rPr lang="en-US" sz="2000" b="1" dirty="0">
                <a:latin typeface="Open Sans"/>
              </a:rPr>
              <a:t>Note:</a:t>
            </a:r>
            <a:r>
              <a:rPr lang="en-US" sz="2000" dirty="0">
                <a:latin typeface="Open Sans"/>
              </a:rPr>
              <a:t> Participation in a retirement plan is mandatory for all retirement benefit eligible positions.</a:t>
            </a:r>
          </a:p>
          <a:p>
            <a:endParaRPr lang="en-US" sz="2000" dirty="0">
              <a:latin typeface="Open Sans"/>
            </a:endParaRPr>
          </a:p>
          <a:p>
            <a:pPr marL="342900" indent="-342900">
              <a:buFont typeface="Arial" panose="020B0604020202020204" pitchFamily="34" charset="0"/>
              <a:buChar char="•"/>
            </a:pPr>
            <a:endParaRPr lang="en-US" sz="2000" dirty="0">
              <a:latin typeface="Open Sans"/>
            </a:endParaRPr>
          </a:p>
        </p:txBody>
      </p:sp>
    </p:spTree>
    <p:extLst>
      <p:ext uri="{BB962C8B-B14F-4D97-AF65-F5344CB8AC3E}">
        <p14:creationId xmlns:p14="http://schemas.microsoft.com/office/powerpoint/2010/main" val="59946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a:extLst>
              <a:ext uri="{FF2B5EF4-FFF2-40B4-BE49-F238E27FC236}">
                <a16:creationId xmlns:a16="http://schemas.microsoft.com/office/drawing/2014/main" id="{87453A18-BFE3-49A9-B202-FFE2CC73D910}"/>
              </a:ext>
            </a:extLst>
          </p:cNvPr>
          <p:cNvSpPr txBox="1">
            <a:spLocks noChangeArrowheads="1"/>
          </p:cNvSpPr>
          <p:nvPr/>
        </p:nvSpPr>
        <p:spPr bwMode="auto">
          <a:xfrm>
            <a:off x="3314700" y="852611"/>
            <a:ext cx="5266596"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spcBef>
                <a:spcPct val="0"/>
              </a:spcBef>
              <a:buFontTx/>
              <a:buNone/>
            </a:pPr>
            <a:r>
              <a:rPr lang="en-US" altLang="en-US" sz="4000" dirty="0">
                <a:latin typeface="Open Sans"/>
                <a:cs typeface="Calibri" panose="020F0502020204030204" pitchFamily="34" charset="0"/>
              </a:rPr>
              <a:t>Enrollment Deadlines</a:t>
            </a:r>
          </a:p>
        </p:txBody>
      </p:sp>
      <p:graphicFrame>
        <p:nvGraphicFramePr>
          <p:cNvPr id="10" name="Table 9">
            <a:extLst>
              <a:ext uri="{FF2B5EF4-FFF2-40B4-BE49-F238E27FC236}">
                <a16:creationId xmlns:a16="http://schemas.microsoft.com/office/drawing/2014/main" id="{3CE745DD-5B5C-4348-9972-4C154F383E5C}"/>
              </a:ext>
            </a:extLst>
          </p:cNvPr>
          <p:cNvGraphicFramePr>
            <a:graphicFrameLocks noGrp="1"/>
          </p:cNvGraphicFramePr>
          <p:nvPr>
            <p:extLst>
              <p:ext uri="{D42A27DB-BD31-4B8C-83A1-F6EECF244321}">
                <p14:modId xmlns:p14="http://schemas.microsoft.com/office/powerpoint/2010/main" val="663108496"/>
              </p:ext>
            </p:extLst>
          </p:nvPr>
        </p:nvGraphicFramePr>
        <p:xfrm>
          <a:off x="1397402" y="1752728"/>
          <a:ext cx="9806255" cy="3605622"/>
        </p:xfrm>
        <a:graphic>
          <a:graphicData uri="http://schemas.openxmlformats.org/drawingml/2006/table">
            <a:tbl>
              <a:tblPr firstRow="1" bandRow="1">
                <a:tableStyleId>{93296810-A885-4BE3-A3E7-6D5BEEA58F35}</a:tableStyleId>
              </a:tblPr>
              <a:tblGrid>
                <a:gridCol w="3053793">
                  <a:extLst>
                    <a:ext uri="{9D8B030D-6E8A-4147-A177-3AD203B41FA5}">
                      <a16:colId xmlns:a16="http://schemas.microsoft.com/office/drawing/2014/main" val="20000"/>
                    </a:ext>
                  </a:extLst>
                </a:gridCol>
                <a:gridCol w="1760631">
                  <a:extLst>
                    <a:ext uri="{9D8B030D-6E8A-4147-A177-3AD203B41FA5}">
                      <a16:colId xmlns:a16="http://schemas.microsoft.com/office/drawing/2014/main" val="20001"/>
                    </a:ext>
                  </a:extLst>
                </a:gridCol>
                <a:gridCol w="4991831">
                  <a:extLst>
                    <a:ext uri="{9D8B030D-6E8A-4147-A177-3AD203B41FA5}">
                      <a16:colId xmlns:a16="http://schemas.microsoft.com/office/drawing/2014/main" val="20002"/>
                    </a:ext>
                  </a:extLst>
                </a:gridCol>
              </a:tblGrid>
              <a:tr h="415988">
                <a:tc>
                  <a:txBody>
                    <a:bodyPr/>
                    <a:lstStyle/>
                    <a:p>
                      <a:pPr algn="ctr"/>
                      <a:r>
                        <a:rPr lang="en-US" sz="1700" dirty="0">
                          <a:latin typeface="Open Sans"/>
                        </a:rPr>
                        <a:t>Benefit Options</a:t>
                      </a:r>
                    </a:p>
                  </a:txBody>
                  <a:tcPr marT="42137" marB="42137">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latin typeface="Open Sans"/>
                        </a:rPr>
                        <a:t>When to Enroll</a:t>
                      </a:r>
                    </a:p>
                  </a:txBody>
                  <a:tcPr marT="42137" marB="42137">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latin typeface="Open Sans"/>
                        </a:rPr>
                        <a:t>Coverage Begins</a:t>
                      </a:r>
                    </a:p>
                  </a:txBody>
                  <a:tcPr marT="42137" marB="42137">
                    <a:solidFill>
                      <a:schemeClr val="tx1"/>
                    </a:solidFill>
                  </a:tcPr>
                </a:tc>
                <a:extLst>
                  <a:ext uri="{0D108BD9-81ED-4DB2-BD59-A6C34878D82A}">
                    <a16:rowId xmlns:a16="http://schemas.microsoft.com/office/drawing/2014/main" val="10000"/>
                  </a:ext>
                </a:extLst>
              </a:tr>
              <a:tr h="1379858">
                <a:tc>
                  <a:txBody>
                    <a:bodyPr/>
                    <a:lstStyle/>
                    <a:p>
                      <a:pPr marL="285750" indent="-285750" algn="l">
                        <a:buFont typeface="Arial" panose="020B0604020202020204" pitchFamily="34" charset="0"/>
                        <a:buChar char="•"/>
                      </a:pPr>
                      <a:endParaRPr lang="en-US" sz="1700" dirty="0">
                        <a:latin typeface="Open Sans"/>
                      </a:endParaRPr>
                    </a:p>
                    <a:p>
                      <a:pPr marL="0" indent="0" algn="l">
                        <a:buFont typeface="Arial" panose="020B0604020202020204" pitchFamily="34" charset="0"/>
                        <a:buNone/>
                      </a:pPr>
                      <a:endParaRPr lang="en-US" sz="1700" dirty="0">
                        <a:latin typeface="Open Sans"/>
                      </a:endParaRPr>
                    </a:p>
                    <a:p>
                      <a:pPr marL="0" indent="0" algn="l">
                        <a:buFont typeface="Arial" panose="020B0604020202020204" pitchFamily="34" charset="0"/>
                        <a:buNone/>
                      </a:pPr>
                      <a:r>
                        <a:rPr lang="en-US" sz="1700" dirty="0">
                          <a:latin typeface="Open Sans"/>
                        </a:rPr>
                        <a:t>Health and RX plan</a:t>
                      </a:r>
                    </a:p>
                    <a:p>
                      <a:pPr marL="0" indent="0" algn="l">
                        <a:buFont typeface="Arial" panose="020B0604020202020204" pitchFamily="34" charset="0"/>
                        <a:buNone/>
                      </a:pPr>
                      <a:endParaRPr lang="en-US" sz="1700" dirty="0">
                        <a:latin typeface="Open Sans"/>
                      </a:endParaRPr>
                    </a:p>
                    <a:p>
                      <a:pPr marL="0" indent="0" algn="l">
                        <a:buFont typeface="Arial" panose="020B0604020202020204" pitchFamily="34" charset="0"/>
                        <a:buNone/>
                      </a:pPr>
                      <a:endParaRPr lang="en-US" sz="1700" dirty="0">
                        <a:latin typeface="Open Sans"/>
                        <a:cs typeface="Calibri" panose="020F0502020204030204" pitchFamily="34" charset="0"/>
                      </a:endParaRPr>
                    </a:p>
                  </a:txBody>
                  <a:tcPr marT="42137" marB="42137">
                    <a:solidFill>
                      <a:srgbClr val="059033">
                        <a:alpha val="25098"/>
                      </a:srgbClr>
                    </a:solidFill>
                  </a:tcPr>
                </a:tc>
                <a:tc>
                  <a:txBody>
                    <a:bodyPr/>
                    <a:lstStyle/>
                    <a:p>
                      <a:pPr algn="l"/>
                      <a:endParaRPr lang="en-US" sz="1700" dirty="0">
                        <a:latin typeface="Open Sans"/>
                      </a:endParaRPr>
                    </a:p>
                    <a:p>
                      <a:pPr algn="l"/>
                      <a:r>
                        <a:rPr lang="en-US" sz="1700" b="1" dirty="0">
                          <a:solidFill>
                            <a:srgbClr val="FF0000"/>
                          </a:solidFill>
                          <a:latin typeface="Open Sans"/>
                        </a:rPr>
                        <a:t>First 60 days of employment</a:t>
                      </a:r>
                      <a:endParaRPr lang="en-US" sz="1700" b="1" dirty="0">
                        <a:solidFill>
                          <a:srgbClr val="FF0000"/>
                        </a:solidFill>
                        <a:latin typeface="Open Sans"/>
                        <a:cs typeface="Calibri" panose="020F0502020204030204" pitchFamily="34" charset="0"/>
                      </a:endParaRPr>
                    </a:p>
                  </a:txBody>
                  <a:tcPr marT="42137" marB="42137">
                    <a:solidFill>
                      <a:srgbClr val="059033">
                        <a:alpha val="25098"/>
                      </a:srgbClr>
                    </a:solidFill>
                  </a:tcPr>
                </a:tc>
                <a:tc>
                  <a:txBody>
                    <a:bodyPr/>
                    <a:lstStyle/>
                    <a:p>
                      <a:pPr algn="l"/>
                      <a:r>
                        <a:rPr lang="en-US" sz="1700" dirty="0">
                          <a:latin typeface="Open Sans"/>
                        </a:rPr>
                        <a:t>1</a:t>
                      </a:r>
                      <a:r>
                        <a:rPr lang="en-US" sz="1700" baseline="30000" dirty="0">
                          <a:latin typeface="Open Sans"/>
                        </a:rPr>
                        <a:t>st</a:t>
                      </a:r>
                      <a:r>
                        <a:rPr lang="en-US" sz="1700" dirty="0">
                          <a:latin typeface="Open Sans"/>
                        </a:rPr>
                        <a:t> of the month after 60</a:t>
                      </a:r>
                      <a:r>
                        <a:rPr lang="en-US" sz="1700" baseline="0" dirty="0">
                          <a:latin typeface="Open Sans"/>
                        </a:rPr>
                        <a:t> days of employment</a:t>
                      </a:r>
                    </a:p>
                    <a:p>
                      <a:pPr algn="l"/>
                      <a:endParaRPr lang="en-US" sz="800" baseline="0" dirty="0">
                        <a:latin typeface="Open Sans"/>
                      </a:endParaRPr>
                    </a:p>
                    <a:p>
                      <a:pPr marL="285750" indent="-285750" algn="l">
                        <a:buFont typeface="Arial" panose="020B0604020202020204" pitchFamily="34" charset="0"/>
                        <a:buChar char="•"/>
                      </a:pPr>
                      <a:r>
                        <a:rPr lang="en-US" sz="1700" baseline="0" dirty="0">
                          <a:latin typeface="Open Sans"/>
                          <a:cs typeface="Calibri" panose="020F0502020204030204" pitchFamily="34" charset="0"/>
                        </a:rPr>
                        <a:t>Hired on 9/01/23</a:t>
                      </a:r>
                    </a:p>
                    <a:p>
                      <a:pPr marL="285750" indent="-285750" algn="l">
                        <a:buFont typeface="Arial" panose="020B0604020202020204" pitchFamily="34" charset="0"/>
                        <a:buChar char="•"/>
                      </a:pPr>
                      <a:r>
                        <a:rPr lang="en-US" sz="1700" baseline="0" dirty="0">
                          <a:latin typeface="Open Sans"/>
                          <a:cs typeface="Calibri" panose="020F0502020204030204" pitchFamily="34" charset="0"/>
                        </a:rPr>
                        <a:t>Insurance Effective: 11/01/23</a:t>
                      </a:r>
                    </a:p>
                    <a:p>
                      <a:pPr marL="285750" indent="-285750" algn="l">
                        <a:buFont typeface="Arial" panose="020B0604020202020204" pitchFamily="34" charset="0"/>
                        <a:buChar char="•"/>
                      </a:pPr>
                      <a:r>
                        <a:rPr lang="en-US" sz="1700" baseline="0" dirty="0">
                          <a:latin typeface="Open Sans"/>
                          <a:cs typeface="Calibri" panose="020F0502020204030204" pitchFamily="34" charset="0"/>
                        </a:rPr>
                        <a:t>Hired on 9/05/23</a:t>
                      </a:r>
                    </a:p>
                    <a:p>
                      <a:pPr marL="285750" indent="-285750" algn="l">
                        <a:buFont typeface="Arial" panose="020B0604020202020204" pitchFamily="34" charset="0"/>
                        <a:buChar char="•"/>
                      </a:pPr>
                      <a:r>
                        <a:rPr lang="en-US" sz="1700" baseline="0" dirty="0">
                          <a:latin typeface="Open Sans"/>
                          <a:cs typeface="Calibri" panose="020F0502020204030204" pitchFamily="34" charset="0"/>
                        </a:rPr>
                        <a:t>Insurance Effective: 12/01/2023 </a:t>
                      </a:r>
                      <a:endParaRPr lang="en-US" sz="1700" dirty="0">
                        <a:latin typeface="Open Sans"/>
                        <a:cs typeface="Calibri" panose="020F0502020204030204" pitchFamily="34" charset="0"/>
                      </a:endParaRPr>
                    </a:p>
                  </a:txBody>
                  <a:tcPr marT="42137" marB="42137">
                    <a:solidFill>
                      <a:srgbClr val="059033">
                        <a:alpha val="25098"/>
                      </a:srgbClr>
                    </a:solidFill>
                  </a:tcPr>
                </a:tc>
                <a:extLst>
                  <a:ext uri="{0D108BD9-81ED-4DB2-BD59-A6C34878D82A}">
                    <a16:rowId xmlns:a16="http://schemas.microsoft.com/office/drawing/2014/main" val="10001"/>
                  </a:ext>
                </a:extLst>
              </a:tr>
              <a:tr h="1379858">
                <a:tc>
                  <a:txBody>
                    <a:bodyPr/>
                    <a:lstStyle/>
                    <a:p>
                      <a:pPr algn="l"/>
                      <a:endParaRPr lang="en-US" sz="1700" dirty="0">
                        <a:latin typeface="Open Sans"/>
                      </a:endParaRPr>
                    </a:p>
                    <a:p>
                      <a:pPr algn="l"/>
                      <a:r>
                        <a:rPr lang="en-US" sz="1700" dirty="0">
                          <a:latin typeface="Open Sans"/>
                        </a:rPr>
                        <a:t>Supplement Coverages</a:t>
                      </a:r>
                    </a:p>
                    <a:p>
                      <a:pPr algn="l"/>
                      <a:r>
                        <a:rPr lang="en-US" sz="1600" i="1" dirty="0">
                          <a:latin typeface="Open Sans"/>
                          <a:cs typeface="Calibri" panose="020F0502020204030204" pitchFamily="34" charset="0"/>
                        </a:rPr>
                        <a:t>Ex: Dental, Vision, Optional Life…</a:t>
                      </a:r>
                    </a:p>
                  </a:txBody>
                  <a:tcPr marT="42137" marB="42137">
                    <a:solidFill>
                      <a:srgbClr val="059033">
                        <a:alpha val="14902"/>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700" dirty="0">
                        <a:latin typeface="Open San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700" b="1" dirty="0">
                          <a:solidFill>
                            <a:srgbClr val="FF0000"/>
                          </a:solidFill>
                          <a:latin typeface="Open Sans"/>
                        </a:rPr>
                        <a:t>First 30 days of employment</a:t>
                      </a:r>
                    </a:p>
                    <a:p>
                      <a:pPr algn="l"/>
                      <a:endParaRPr lang="en-US" sz="1700" dirty="0">
                        <a:latin typeface="Open Sans"/>
                        <a:cs typeface="Calibri" panose="020F0502020204030204" pitchFamily="34" charset="0"/>
                      </a:endParaRPr>
                    </a:p>
                  </a:txBody>
                  <a:tcPr marT="42137" marB="42137">
                    <a:solidFill>
                      <a:srgbClr val="059033">
                        <a:alpha val="14902"/>
                      </a:srgbClr>
                    </a:solidFill>
                  </a:tcPr>
                </a:tc>
                <a:tc>
                  <a:txBody>
                    <a:bodyPr/>
                    <a:lstStyle/>
                    <a:p>
                      <a:pPr algn="l"/>
                      <a:endParaRPr lang="en-US" sz="1700" dirty="0">
                        <a:latin typeface="Open Sans"/>
                      </a:endParaRPr>
                    </a:p>
                    <a:p>
                      <a:pPr algn="l"/>
                      <a:r>
                        <a:rPr lang="en-US" sz="1700" dirty="0">
                          <a:latin typeface="Open Sans"/>
                        </a:rPr>
                        <a:t>1</a:t>
                      </a:r>
                      <a:r>
                        <a:rPr lang="en-US" sz="1700" baseline="30000" dirty="0">
                          <a:latin typeface="Open Sans"/>
                        </a:rPr>
                        <a:t>st</a:t>
                      </a:r>
                      <a:r>
                        <a:rPr lang="en-US" sz="1700" dirty="0">
                          <a:latin typeface="Open Sans"/>
                        </a:rPr>
                        <a:t> of the month after you make your elections.</a:t>
                      </a:r>
                      <a:endParaRPr lang="en-US" sz="1700" b="1" dirty="0">
                        <a:solidFill>
                          <a:srgbClr val="00853E"/>
                        </a:solidFill>
                        <a:latin typeface="Open Sans"/>
                      </a:endParaRPr>
                    </a:p>
                    <a:p>
                      <a:pPr algn="l"/>
                      <a:endParaRPr lang="en-US" sz="800" dirty="0">
                        <a:latin typeface="Open Sans"/>
                        <a:cs typeface="Calibri" panose="020F0502020204030204" pitchFamily="34" charset="0"/>
                      </a:endParaRPr>
                    </a:p>
                    <a:p>
                      <a:pPr marL="285750" indent="-285750" algn="l">
                        <a:buFont typeface="Arial" panose="020B0604020202020204" pitchFamily="34" charset="0"/>
                        <a:buChar char="•"/>
                      </a:pPr>
                      <a:r>
                        <a:rPr lang="en-US" sz="1700" dirty="0">
                          <a:latin typeface="Open Sans"/>
                          <a:cs typeface="Calibri" panose="020F0502020204030204" pitchFamily="34" charset="0"/>
                        </a:rPr>
                        <a:t>Hired on 9/01/23</a:t>
                      </a:r>
                    </a:p>
                    <a:p>
                      <a:pPr marL="285750" indent="-285750" algn="l">
                        <a:buFont typeface="Arial" panose="020B0604020202020204" pitchFamily="34" charset="0"/>
                        <a:buChar char="•"/>
                      </a:pPr>
                      <a:r>
                        <a:rPr lang="en-US" sz="1700" dirty="0">
                          <a:latin typeface="Open Sans"/>
                          <a:cs typeface="Calibri" panose="020F0502020204030204" pitchFamily="34" charset="0"/>
                        </a:rPr>
                        <a:t> Insurance Effective: 10/01/23</a:t>
                      </a:r>
                    </a:p>
                    <a:p>
                      <a:pPr marL="0" indent="0" algn="l">
                        <a:buFont typeface="Arial" panose="020B0604020202020204" pitchFamily="34" charset="0"/>
                        <a:buNone/>
                      </a:pPr>
                      <a:endParaRPr lang="en-US" sz="1700" b="1" dirty="0">
                        <a:solidFill>
                          <a:schemeClr val="tx1"/>
                        </a:solidFill>
                        <a:latin typeface="Open Sans"/>
                        <a:cs typeface="Calibri" panose="020F0502020204030204" pitchFamily="34" charset="0"/>
                      </a:endParaRPr>
                    </a:p>
                  </a:txBody>
                  <a:tcPr marT="42137" marB="42137">
                    <a:solidFill>
                      <a:srgbClr val="059033">
                        <a:alpha val="14902"/>
                      </a:srgbClr>
                    </a:solidFill>
                  </a:tcPr>
                </a:tc>
                <a:extLst>
                  <a:ext uri="{0D108BD9-81ED-4DB2-BD59-A6C34878D82A}">
                    <a16:rowId xmlns:a16="http://schemas.microsoft.com/office/drawing/2014/main" val="10002"/>
                  </a:ext>
                </a:extLst>
              </a:tr>
            </a:tbl>
          </a:graphicData>
        </a:graphic>
      </p:graphicFrame>
      <p:pic>
        <p:nvPicPr>
          <p:cNvPr id="11286" name="Picture 4" descr="http://www.staugustinechico.com/wp-content/uploads/2015/05/remember.jpg">
            <a:extLst>
              <a:ext uri="{FF2B5EF4-FFF2-40B4-BE49-F238E27FC236}">
                <a16:creationId xmlns:a16="http://schemas.microsoft.com/office/drawing/2014/main" id="{20C8B6E2-C2A8-42B6-856A-F5757C648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55390"/>
            <a:ext cx="1104794" cy="188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D732063-6328-4B53-9B96-403CC1A01E86}"/>
              </a:ext>
            </a:extLst>
          </p:cNvPr>
          <p:cNvSpPr txBox="1">
            <a:spLocks noChangeArrowheads="1"/>
          </p:cNvSpPr>
          <p:nvPr/>
        </p:nvSpPr>
        <p:spPr bwMode="auto">
          <a:xfrm>
            <a:off x="1887635" y="868358"/>
            <a:ext cx="89450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spcBef>
                <a:spcPct val="0"/>
              </a:spcBef>
              <a:buFontTx/>
              <a:buNone/>
            </a:pPr>
            <a:r>
              <a:rPr lang="en-US" altLang="en-US" sz="4000" dirty="0">
                <a:latin typeface="Open Sans"/>
                <a:cs typeface="Calibri" panose="020F0502020204030204" pitchFamily="34" charset="0"/>
              </a:rPr>
              <a:t>Teacher Retirement System of Texas</a:t>
            </a:r>
          </a:p>
        </p:txBody>
      </p:sp>
      <p:pic>
        <p:nvPicPr>
          <p:cNvPr id="70659" name="Picture 2" descr="Image result for TRS of texas">
            <a:extLst>
              <a:ext uri="{FF2B5EF4-FFF2-40B4-BE49-F238E27FC236}">
                <a16:creationId xmlns:a16="http://schemas.microsoft.com/office/drawing/2014/main" id="{9CEA4B0C-E3DC-4D72-AB86-ECD8F7A05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8122" y="2755408"/>
            <a:ext cx="188912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3">
            <a:extLst>
              <a:ext uri="{FF2B5EF4-FFF2-40B4-BE49-F238E27FC236}">
                <a16:creationId xmlns:a16="http://schemas.microsoft.com/office/drawing/2014/main" id="{2EDAF9CC-1289-46E8-8EE5-595EE2627032}"/>
              </a:ext>
            </a:extLst>
          </p:cNvPr>
          <p:cNvSpPr>
            <a:spLocks noChangeArrowheads="1"/>
          </p:cNvSpPr>
          <p:nvPr/>
        </p:nvSpPr>
        <p:spPr bwMode="auto">
          <a:xfrm>
            <a:off x="1250571" y="1576696"/>
            <a:ext cx="8379301"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marL="342900" indent="-342900">
              <a:lnSpc>
                <a:spcPct val="100000"/>
              </a:lnSpc>
              <a:spcBef>
                <a:spcPct val="0"/>
              </a:spcBef>
            </a:pPr>
            <a:r>
              <a:rPr lang="en-US" altLang="en-US" sz="2000" dirty="0">
                <a:latin typeface="Open Sans"/>
                <a:cs typeface="Calibri" panose="020F0502020204030204" pitchFamily="34" charset="0"/>
              </a:rPr>
              <a:t>A “defined benefit plan”</a:t>
            </a:r>
          </a:p>
          <a:p>
            <a:pPr marL="342900" indent="-342900">
              <a:lnSpc>
                <a:spcPct val="100000"/>
              </a:lnSpc>
              <a:spcBef>
                <a:spcPct val="0"/>
              </a:spcBef>
            </a:pPr>
            <a:endParaRPr lang="en-US" altLang="en-US" sz="2000" dirty="0">
              <a:latin typeface="Open Sans"/>
              <a:cs typeface="Calibri" panose="020F0502020204030204" pitchFamily="34" charset="0"/>
            </a:endParaRPr>
          </a:p>
          <a:p>
            <a:pPr marL="342900" indent="-342900">
              <a:lnSpc>
                <a:spcPct val="100000"/>
              </a:lnSpc>
              <a:spcBef>
                <a:spcPct val="0"/>
              </a:spcBef>
            </a:pPr>
            <a:r>
              <a:rPr lang="en-US" altLang="en-US" sz="2000" dirty="0">
                <a:latin typeface="Open Sans"/>
                <a:cs typeface="Calibri" panose="020F0502020204030204" pitchFamily="34" charset="0"/>
              </a:rPr>
              <a:t>You contribute 8.25% towards funding the pension plan.</a:t>
            </a:r>
          </a:p>
          <a:p>
            <a:pPr>
              <a:lnSpc>
                <a:spcPct val="100000"/>
              </a:lnSpc>
              <a:spcBef>
                <a:spcPct val="0"/>
              </a:spcBef>
              <a:buNone/>
            </a:pPr>
            <a:endParaRPr lang="en-US" altLang="en-US" sz="2000" dirty="0">
              <a:latin typeface="Open Sans"/>
              <a:cs typeface="Calibri" panose="020F0502020204030204" pitchFamily="34" charset="0"/>
            </a:endParaRPr>
          </a:p>
          <a:p>
            <a:pPr marL="342900" indent="-342900">
              <a:lnSpc>
                <a:spcPct val="100000"/>
              </a:lnSpc>
              <a:spcBef>
                <a:spcPct val="0"/>
              </a:spcBef>
            </a:pPr>
            <a:r>
              <a:rPr lang="en-US" altLang="en-US" sz="2000" dirty="0">
                <a:latin typeface="Open Sans"/>
                <a:cs typeface="Calibri" panose="020F0502020204030204" pitchFamily="34" charset="0"/>
              </a:rPr>
              <a:t>Retirement income based on a formula that factors years of service.</a:t>
            </a:r>
          </a:p>
          <a:p>
            <a:pPr marL="342900" indent="-342900">
              <a:lnSpc>
                <a:spcPct val="100000"/>
              </a:lnSpc>
              <a:spcBef>
                <a:spcPct val="0"/>
              </a:spcBef>
            </a:pPr>
            <a:endParaRPr lang="en-US" altLang="en-US" sz="2000" dirty="0">
              <a:latin typeface="Open Sans"/>
              <a:cs typeface="Calibri" panose="020F0502020204030204" pitchFamily="34" charset="0"/>
            </a:endParaRPr>
          </a:p>
          <a:p>
            <a:pPr marL="342900" indent="-342900">
              <a:lnSpc>
                <a:spcPct val="100000"/>
              </a:lnSpc>
              <a:spcBef>
                <a:spcPct val="0"/>
              </a:spcBef>
            </a:pPr>
            <a:r>
              <a:rPr lang="en-US" altLang="en-US" sz="2000" dirty="0">
                <a:latin typeface="Open Sans"/>
                <a:cs typeface="Calibri" panose="020F0502020204030204" pitchFamily="34" charset="0"/>
              </a:rPr>
              <a:t>(Retirement income not determined by contributions)</a:t>
            </a:r>
          </a:p>
          <a:p>
            <a:pPr marL="342900" indent="-342900">
              <a:lnSpc>
                <a:spcPct val="100000"/>
              </a:lnSpc>
              <a:spcBef>
                <a:spcPct val="0"/>
              </a:spcBef>
            </a:pPr>
            <a:endParaRPr lang="en-US" altLang="en-US" sz="2000" dirty="0">
              <a:latin typeface="Open Sans"/>
              <a:cs typeface="Calibri" panose="020F0502020204030204" pitchFamily="34" charset="0"/>
            </a:endParaRPr>
          </a:p>
          <a:p>
            <a:pPr marL="342900" indent="-342900">
              <a:lnSpc>
                <a:spcPct val="100000"/>
              </a:lnSpc>
              <a:spcBef>
                <a:spcPct val="0"/>
              </a:spcBef>
            </a:pPr>
            <a:r>
              <a:rPr lang="en-US" altLang="en-US" sz="2000" dirty="0">
                <a:latin typeface="Open Sans"/>
                <a:cs typeface="Calibri" panose="020F0502020204030204" pitchFamily="34" charset="0"/>
              </a:rPr>
              <a:t>Must be vested (5 years to vest) and meet retirement criteria to draw annuity.</a:t>
            </a:r>
          </a:p>
          <a:p>
            <a:pPr eaLnBrk="1" hangingPunct="1">
              <a:lnSpc>
                <a:spcPct val="100000"/>
              </a:lnSpc>
              <a:spcBef>
                <a:spcPct val="0"/>
              </a:spcBef>
              <a:buFontTx/>
              <a:buNone/>
            </a:pPr>
            <a:endParaRPr lang="en-US" altLang="en-US" sz="2000" dirty="0">
              <a:latin typeface="Open Sans"/>
              <a:cs typeface="Calibri" panose="020F0502020204030204" pitchFamily="34" charset="0"/>
            </a:endParaRPr>
          </a:p>
          <a:p>
            <a:pPr marL="342900" indent="-342900" eaLnBrk="1" hangingPunct="1">
              <a:lnSpc>
                <a:spcPct val="100000"/>
              </a:lnSpc>
              <a:spcBef>
                <a:spcPct val="0"/>
              </a:spcBef>
              <a:buFont typeface="Wingdings" panose="05000000000000000000" pitchFamily="2" charset="2"/>
              <a:buChar char="§"/>
            </a:pPr>
            <a:r>
              <a:rPr lang="en-US" altLang="en-US" sz="2000" dirty="0">
                <a:latin typeface="Open Sans"/>
                <a:cs typeface="Calibri" panose="020F0502020204030204" pitchFamily="34" charset="0"/>
              </a:rPr>
              <a:t>Disability retirement. </a:t>
            </a:r>
          </a:p>
          <a:p>
            <a:pPr eaLnBrk="1" hangingPunct="1">
              <a:lnSpc>
                <a:spcPct val="100000"/>
              </a:lnSpc>
              <a:spcBef>
                <a:spcPct val="0"/>
              </a:spcBef>
              <a:buNone/>
            </a:pPr>
            <a:endParaRPr lang="en-US" altLang="en-US" sz="2000" dirty="0">
              <a:latin typeface="Open Sans"/>
              <a:cs typeface="Calibri" panose="020F0502020204030204" pitchFamily="34" charset="0"/>
            </a:endParaRPr>
          </a:p>
          <a:p>
            <a:pPr marL="342900" indent="-342900" eaLnBrk="1" hangingPunct="1">
              <a:lnSpc>
                <a:spcPct val="100000"/>
              </a:lnSpc>
              <a:spcBef>
                <a:spcPct val="0"/>
              </a:spcBef>
              <a:buFont typeface="Wingdings" panose="05000000000000000000" pitchFamily="2" charset="2"/>
              <a:buChar char="§"/>
            </a:pPr>
            <a:r>
              <a:rPr lang="en-US" altLang="en-US" sz="2000" dirty="0">
                <a:latin typeface="Open Sans"/>
                <a:cs typeface="Calibri" panose="020F0502020204030204" pitchFamily="34" charset="0"/>
              </a:rPr>
              <a:t>Survivor benefits.</a:t>
            </a:r>
          </a:p>
          <a:p>
            <a:pPr eaLnBrk="1" hangingPunct="1">
              <a:lnSpc>
                <a:spcPct val="100000"/>
              </a:lnSpc>
              <a:spcBef>
                <a:spcPct val="0"/>
              </a:spcBef>
              <a:buFontTx/>
              <a:buNone/>
            </a:pPr>
            <a:endParaRPr lang="en-US" altLang="en-US" sz="2000" dirty="0">
              <a:latin typeface="Open Sans"/>
              <a:cs typeface="Calibri" panose="020F0502020204030204" pitchFamily="34" charset="0"/>
            </a:endParaRPr>
          </a:p>
        </p:txBody>
      </p:sp>
    </p:spTree>
    <p:extLst>
      <p:ext uri="{BB962C8B-B14F-4D97-AF65-F5344CB8AC3E}">
        <p14:creationId xmlns:p14="http://schemas.microsoft.com/office/powerpoint/2010/main" val="1448786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8A7E26D7-337D-45F0-8965-576B43727B57}"/>
              </a:ext>
            </a:extLst>
          </p:cNvPr>
          <p:cNvSpPr txBox="1">
            <a:spLocks noChangeArrowheads="1"/>
          </p:cNvSpPr>
          <p:nvPr/>
        </p:nvSpPr>
        <p:spPr bwMode="auto">
          <a:xfrm>
            <a:off x="2214881" y="910048"/>
            <a:ext cx="8585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spcBef>
                <a:spcPct val="0"/>
              </a:spcBef>
              <a:buFontTx/>
              <a:buNone/>
            </a:pPr>
            <a:r>
              <a:rPr lang="en-US" altLang="en-US" sz="4000" dirty="0">
                <a:latin typeface="Open Sans"/>
                <a:cs typeface="Calibri" panose="020F0502020204030204" pitchFamily="34" charset="0"/>
              </a:rPr>
              <a:t>Teacher Retirement System, cont.</a:t>
            </a:r>
          </a:p>
        </p:txBody>
      </p:sp>
      <p:sp>
        <p:nvSpPr>
          <p:cNvPr id="3" name="Rectangle 2">
            <a:extLst>
              <a:ext uri="{FF2B5EF4-FFF2-40B4-BE49-F238E27FC236}">
                <a16:creationId xmlns:a16="http://schemas.microsoft.com/office/drawing/2014/main" id="{32EB8D89-F2D5-432E-8341-C19B081AAE3B}"/>
              </a:ext>
            </a:extLst>
          </p:cNvPr>
          <p:cNvSpPr/>
          <p:nvPr/>
        </p:nvSpPr>
        <p:spPr>
          <a:xfrm>
            <a:off x="518160" y="1813581"/>
            <a:ext cx="10401300" cy="4955203"/>
          </a:xfrm>
          <a:prstGeom prst="rect">
            <a:avLst/>
          </a:prstGeom>
        </p:spPr>
        <p:txBody>
          <a:bodyPr>
            <a:spAutoFit/>
          </a:bodyPr>
          <a:lstStyle/>
          <a:p>
            <a:pPr marL="800100" lvl="1" indent="-342900" eaLnBrk="1" fontAlgn="auto" hangingPunct="1">
              <a:spcBef>
                <a:spcPts val="0"/>
              </a:spcBef>
              <a:spcAft>
                <a:spcPts val="0"/>
              </a:spcAft>
              <a:buClr>
                <a:srgbClr val="008400"/>
              </a:buClr>
              <a:buFont typeface="Arial" panose="020B0604020202020204" pitchFamily="34" charset="0"/>
              <a:buChar char="•"/>
              <a:defRPr/>
            </a:pPr>
            <a:r>
              <a:rPr lang="en-US" sz="2000" dirty="0">
                <a:solidFill>
                  <a:prstClr val="black"/>
                </a:solidFill>
                <a:latin typeface="Open Sans"/>
                <a:cs typeface="Calibri" panose="020F0502020204030204" pitchFamily="34" charset="0"/>
              </a:rPr>
              <a:t>Your contributions are pre-tax (tax-sheltered)</a:t>
            </a:r>
          </a:p>
          <a:p>
            <a:pPr marL="800100" lvl="1" indent="-342900" eaLnBrk="1" fontAlgn="auto" hangingPunct="1">
              <a:spcBef>
                <a:spcPts val="0"/>
              </a:spcBef>
              <a:spcAft>
                <a:spcPts val="0"/>
              </a:spcAft>
              <a:buClr>
                <a:srgbClr val="008400"/>
              </a:buClr>
              <a:buFont typeface="Arial" panose="020B0604020202020204" pitchFamily="34" charset="0"/>
              <a:buChar char="•"/>
              <a:defRPr/>
            </a:pPr>
            <a:endParaRPr lang="en-US" sz="2000" dirty="0">
              <a:solidFill>
                <a:prstClr val="black"/>
              </a:solidFill>
              <a:latin typeface="Open Sans"/>
              <a:cs typeface="Calibri" panose="020F0502020204030204" pitchFamily="34" charset="0"/>
            </a:endParaRPr>
          </a:p>
          <a:p>
            <a:pPr marL="1257300" lvl="2" indent="-342900">
              <a:buClr>
                <a:srgbClr val="008400"/>
              </a:buClr>
              <a:buFont typeface="Arial" panose="020B0604020202020204" pitchFamily="34" charset="0"/>
              <a:buChar char="•"/>
              <a:defRPr/>
            </a:pPr>
            <a:r>
              <a:rPr lang="en-US" sz="2000" dirty="0">
                <a:solidFill>
                  <a:prstClr val="black"/>
                </a:solidFill>
                <a:latin typeface="Open Sans"/>
                <a:cs typeface="Calibri" panose="020F0502020204030204" pitchFamily="34" charset="0"/>
              </a:rPr>
              <a:t>If you leave employment and withdraw your contributions, you receive 2% interest (and pay tax unless you roll the funds to an eligible account).</a:t>
            </a:r>
          </a:p>
          <a:p>
            <a:pPr marL="800100" lvl="1" indent="-342900" eaLnBrk="1" fontAlgn="auto" hangingPunct="1">
              <a:spcBef>
                <a:spcPts val="0"/>
              </a:spcBef>
              <a:spcAft>
                <a:spcPts val="0"/>
              </a:spcAft>
              <a:buClr>
                <a:srgbClr val="008400"/>
              </a:buClr>
              <a:buFont typeface="Arial" panose="020B0604020202020204" pitchFamily="34" charset="0"/>
              <a:buChar char="•"/>
              <a:defRPr/>
            </a:pPr>
            <a:endParaRPr lang="en-US" sz="2000" dirty="0">
              <a:solidFill>
                <a:prstClr val="black"/>
              </a:solidFill>
              <a:latin typeface="Open Sans"/>
              <a:cs typeface="Calibri" panose="020F0502020204030204" pitchFamily="34" charset="0"/>
            </a:endParaRPr>
          </a:p>
          <a:p>
            <a:pPr marL="800100" lvl="1" indent="-342900" eaLnBrk="1" fontAlgn="auto" hangingPunct="1">
              <a:spcBef>
                <a:spcPts val="0"/>
              </a:spcBef>
              <a:spcAft>
                <a:spcPts val="0"/>
              </a:spcAft>
              <a:buClr>
                <a:srgbClr val="008400"/>
              </a:buClr>
              <a:buFont typeface="Arial" panose="020B0604020202020204" pitchFamily="34" charset="0"/>
              <a:buChar char="•"/>
              <a:defRPr/>
            </a:pPr>
            <a:r>
              <a:rPr lang="en-US" sz="2000" dirty="0">
                <a:solidFill>
                  <a:prstClr val="black"/>
                </a:solidFill>
                <a:latin typeface="Open Sans"/>
                <a:cs typeface="Calibri" panose="020F0502020204030204" pitchFamily="34" charset="0"/>
              </a:rPr>
              <a:t>Annuity calculated using average of top five salaries </a:t>
            </a:r>
          </a:p>
          <a:p>
            <a:pPr marL="800100" lvl="1" indent="-342900" eaLnBrk="1" fontAlgn="auto" hangingPunct="1">
              <a:spcBef>
                <a:spcPts val="0"/>
              </a:spcBef>
              <a:spcAft>
                <a:spcPts val="0"/>
              </a:spcAft>
              <a:buClr>
                <a:srgbClr val="008400"/>
              </a:buClr>
              <a:buFont typeface="Arial" panose="020B0604020202020204" pitchFamily="34" charset="0"/>
              <a:buChar char="•"/>
              <a:defRPr/>
            </a:pPr>
            <a:r>
              <a:rPr lang="en-US" sz="2000" dirty="0">
                <a:solidFill>
                  <a:prstClr val="black"/>
                </a:solidFill>
                <a:latin typeface="Open Sans"/>
                <a:cs typeface="Calibri" panose="020F0502020204030204" pitchFamily="34" charset="0"/>
              </a:rPr>
              <a:t>Years of service x 2.3 = %</a:t>
            </a:r>
          </a:p>
          <a:p>
            <a:pPr marL="800100" lvl="1" indent="-342900" eaLnBrk="1" fontAlgn="auto" hangingPunct="1">
              <a:spcBef>
                <a:spcPts val="0"/>
              </a:spcBef>
              <a:spcAft>
                <a:spcPts val="0"/>
              </a:spcAft>
              <a:buClr>
                <a:srgbClr val="008400"/>
              </a:buClr>
              <a:buFont typeface="Arial" panose="020B0604020202020204" pitchFamily="34" charset="0"/>
              <a:buChar char="•"/>
              <a:defRPr/>
            </a:pPr>
            <a:endParaRPr lang="en-US" sz="2000" dirty="0">
              <a:solidFill>
                <a:prstClr val="black"/>
              </a:solidFill>
              <a:latin typeface="Open Sans"/>
              <a:cs typeface="Calibri" panose="020F0502020204030204" pitchFamily="34" charset="0"/>
            </a:endParaRPr>
          </a:p>
          <a:p>
            <a:pPr marL="1257300" lvl="2" indent="-342900">
              <a:buClr>
                <a:srgbClr val="008400"/>
              </a:buClr>
              <a:buFont typeface="Arial" panose="020B0604020202020204" pitchFamily="34" charset="0"/>
              <a:buChar char="•"/>
              <a:defRPr/>
            </a:pPr>
            <a:r>
              <a:rPr lang="en-US" sz="2000" dirty="0">
                <a:solidFill>
                  <a:prstClr val="black"/>
                </a:solidFill>
                <a:latin typeface="Open Sans"/>
                <a:cs typeface="Calibri" panose="020F0502020204030204" pitchFamily="34" charset="0"/>
              </a:rPr>
              <a:t>Example, average of salaries $100,000 </a:t>
            </a:r>
          </a:p>
          <a:p>
            <a:pPr lvl="1" eaLnBrk="1" fontAlgn="auto" hangingPunct="1">
              <a:spcBef>
                <a:spcPts val="0"/>
              </a:spcBef>
              <a:spcAft>
                <a:spcPts val="0"/>
              </a:spcAft>
              <a:buClr>
                <a:srgbClr val="008400"/>
              </a:buClr>
              <a:defRPr/>
            </a:pPr>
            <a:r>
              <a:rPr lang="en-US" sz="2000" dirty="0">
                <a:solidFill>
                  <a:prstClr val="black"/>
                </a:solidFill>
                <a:latin typeface="Open Sans"/>
                <a:cs typeface="Calibri" panose="020F0502020204030204" pitchFamily="34" charset="0"/>
              </a:rPr>
              <a:t>		20 years of service x 2.3 = 46%</a:t>
            </a:r>
          </a:p>
          <a:p>
            <a:pPr lvl="1" eaLnBrk="1" fontAlgn="auto" hangingPunct="1">
              <a:spcBef>
                <a:spcPts val="0"/>
              </a:spcBef>
              <a:spcAft>
                <a:spcPts val="0"/>
              </a:spcAft>
              <a:buClr>
                <a:srgbClr val="008400"/>
              </a:buClr>
              <a:defRPr/>
            </a:pPr>
            <a:r>
              <a:rPr lang="en-US" sz="2000" dirty="0">
                <a:solidFill>
                  <a:prstClr val="black"/>
                </a:solidFill>
                <a:latin typeface="Open Sans"/>
                <a:cs typeface="Calibri" panose="020F0502020204030204" pitchFamily="34" charset="0"/>
              </a:rPr>
              <a:t>		Annuity = $46,000 pre-tax</a:t>
            </a:r>
          </a:p>
          <a:p>
            <a:pPr marL="800100" lvl="1" indent="-342900" eaLnBrk="1" fontAlgn="auto" hangingPunct="1">
              <a:spcBef>
                <a:spcPts val="0"/>
              </a:spcBef>
              <a:spcAft>
                <a:spcPts val="0"/>
              </a:spcAft>
              <a:buClr>
                <a:srgbClr val="008400"/>
              </a:buClr>
              <a:buFont typeface="Arial" pitchFamily="34" charset="0"/>
              <a:buChar char="•"/>
              <a:defRPr/>
            </a:pPr>
            <a:endParaRPr lang="en-US" sz="1200" dirty="0">
              <a:solidFill>
                <a:srgbClr val="059033"/>
              </a:solidFill>
              <a:latin typeface="Open Sans"/>
              <a:cs typeface="Calibri" panose="020F0502020204030204" pitchFamily="34" charset="0"/>
            </a:endParaRPr>
          </a:p>
          <a:p>
            <a:pPr lvl="1" eaLnBrk="1" fontAlgn="auto" hangingPunct="1">
              <a:spcBef>
                <a:spcPts val="0"/>
              </a:spcBef>
              <a:spcAft>
                <a:spcPts val="0"/>
              </a:spcAft>
              <a:buClr>
                <a:srgbClr val="008400"/>
              </a:buClr>
              <a:defRPr/>
            </a:pPr>
            <a:endParaRPr lang="en-US" sz="1400" dirty="0">
              <a:solidFill>
                <a:prstClr val="black"/>
              </a:solidFill>
              <a:latin typeface="Open Sans"/>
              <a:cs typeface="Calibri" panose="020F0502020204030204" pitchFamily="34" charset="0"/>
            </a:endParaRPr>
          </a:p>
          <a:p>
            <a:pPr lvl="1" eaLnBrk="1" fontAlgn="auto" hangingPunct="1">
              <a:spcBef>
                <a:spcPts val="0"/>
              </a:spcBef>
              <a:spcAft>
                <a:spcPts val="0"/>
              </a:spcAft>
              <a:buClr>
                <a:srgbClr val="008400"/>
              </a:buClr>
              <a:defRPr/>
            </a:pPr>
            <a:endParaRPr lang="en-US" sz="1400" dirty="0">
              <a:solidFill>
                <a:prstClr val="black"/>
              </a:solidFill>
              <a:latin typeface="Open Sans"/>
              <a:cs typeface="Calibri" panose="020F0502020204030204" pitchFamily="34" charset="0"/>
            </a:endParaRPr>
          </a:p>
          <a:p>
            <a:pPr lvl="1" eaLnBrk="1" fontAlgn="auto" hangingPunct="1">
              <a:spcBef>
                <a:spcPts val="0"/>
              </a:spcBef>
              <a:spcAft>
                <a:spcPts val="0"/>
              </a:spcAft>
              <a:buClr>
                <a:srgbClr val="008400"/>
              </a:buClr>
              <a:defRPr/>
            </a:pPr>
            <a:r>
              <a:rPr lang="en-US" sz="1400" b="1" dirty="0">
                <a:solidFill>
                  <a:prstClr val="black"/>
                </a:solidFill>
                <a:latin typeface="Open Sans"/>
                <a:cs typeface="Calibri" panose="020F0502020204030204" pitchFamily="34" charset="0"/>
              </a:rPr>
              <a:t>Note:</a:t>
            </a:r>
            <a:r>
              <a:rPr lang="en-US" sz="1400" dirty="0">
                <a:solidFill>
                  <a:prstClr val="black"/>
                </a:solidFill>
                <a:latin typeface="Open Sans"/>
                <a:cs typeface="Calibri" panose="020F0502020204030204" pitchFamily="34" charset="0"/>
              </a:rPr>
              <a:t> If you have dual employment through another TRS agency (such as a school district), you will be required to participate in TRS here as well. Please contact the HR Benefits team to certify your dual TRS employment status. </a:t>
            </a:r>
          </a:p>
          <a:p>
            <a:pPr lvl="1" eaLnBrk="1" fontAlgn="auto" hangingPunct="1">
              <a:spcBef>
                <a:spcPts val="0"/>
              </a:spcBef>
              <a:spcAft>
                <a:spcPts val="0"/>
              </a:spcAft>
              <a:buClr>
                <a:srgbClr val="008400"/>
              </a:buClr>
              <a:defRPr/>
            </a:pPr>
            <a:r>
              <a:rPr lang="en-US" sz="2800" dirty="0">
                <a:solidFill>
                  <a:srgbClr val="059033"/>
                </a:solidFill>
                <a:latin typeface="Open Sans"/>
                <a:cs typeface="Calibri" panose="020F0502020204030204" pitchFamily="34" charset="0"/>
              </a:rPr>
              <a:t>			</a:t>
            </a:r>
            <a:endParaRPr lang="en-US" sz="3000" dirty="0">
              <a:solidFill>
                <a:srgbClr val="059033"/>
              </a:solidFill>
              <a:latin typeface="Open Sans"/>
              <a:cs typeface="Calibri" panose="020F0502020204030204" pitchFamily="34" charset="0"/>
            </a:endParaRPr>
          </a:p>
        </p:txBody>
      </p:sp>
      <p:pic>
        <p:nvPicPr>
          <p:cNvPr id="4" name="Picture 3">
            <a:extLst>
              <a:ext uri="{FF2B5EF4-FFF2-40B4-BE49-F238E27FC236}">
                <a16:creationId xmlns:a16="http://schemas.microsoft.com/office/drawing/2014/main" id="{7BA21548-447A-4404-ADEB-7F2B52A89634}"/>
              </a:ext>
            </a:extLst>
          </p:cNvPr>
          <p:cNvPicPr>
            <a:picLocks noChangeAspect="1"/>
          </p:cNvPicPr>
          <p:nvPr/>
        </p:nvPicPr>
        <p:blipFill>
          <a:blip r:embed="rId3"/>
          <a:stretch>
            <a:fillRect/>
          </a:stretch>
        </p:blipFill>
        <p:spPr>
          <a:xfrm>
            <a:off x="7887652" y="3155327"/>
            <a:ext cx="3786188" cy="2271713"/>
          </a:xfrm>
          <a:prstGeom prst="rect">
            <a:avLst/>
          </a:prstGeom>
        </p:spPr>
      </p:pic>
    </p:spTree>
    <p:extLst>
      <p:ext uri="{BB962C8B-B14F-4D97-AF65-F5344CB8AC3E}">
        <p14:creationId xmlns:p14="http://schemas.microsoft.com/office/powerpoint/2010/main" val="1405461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4D7ACE0F-4204-4434-A1CD-2A175F557D0F}"/>
              </a:ext>
            </a:extLst>
          </p:cNvPr>
          <p:cNvSpPr txBox="1">
            <a:spLocks noChangeArrowheads="1"/>
          </p:cNvSpPr>
          <p:nvPr/>
        </p:nvSpPr>
        <p:spPr bwMode="auto">
          <a:xfrm>
            <a:off x="3088559" y="855700"/>
            <a:ext cx="66548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spcBef>
                <a:spcPct val="0"/>
              </a:spcBef>
              <a:buFontTx/>
              <a:buNone/>
            </a:pPr>
            <a:r>
              <a:rPr lang="en-US" altLang="en-US" sz="4000" dirty="0">
                <a:latin typeface="Open Sans"/>
                <a:cs typeface="Calibri" panose="020F0502020204030204" pitchFamily="34" charset="0"/>
              </a:rPr>
              <a:t>TRS Retirement eligibility</a:t>
            </a:r>
          </a:p>
        </p:txBody>
      </p:sp>
      <p:sp>
        <p:nvSpPr>
          <p:cNvPr id="74755" name="Rectangle 4">
            <a:extLst>
              <a:ext uri="{FF2B5EF4-FFF2-40B4-BE49-F238E27FC236}">
                <a16:creationId xmlns:a16="http://schemas.microsoft.com/office/drawing/2014/main" id="{D1D04FE1-9348-4543-B2CF-EEAD6F2B40B4}"/>
              </a:ext>
            </a:extLst>
          </p:cNvPr>
          <p:cNvSpPr>
            <a:spLocks noChangeArrowheads="1"/>
          </p:cNvSpPr>
          <p:nvPr/>
        </p:nvSpPr>
        <p:spPr bwMode="auto">
          <a:xfrm>
            <a:off x="1213332" y="5508976"/>
            <a:ext cx="85300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lvl="1" eaLnBrk="1" hangingPunct="1">
              <a:lnSpc>
                <a:spcPct val="100000"/>
              </a:lnSpc>
              <a:spcBef>
                <a:spcPct val="0"/>
              </a:spcBef>
              <a:buClr>
                <a:srgbClr val="008400"/>
              </a:buClr>
              <a:buFontTx/>
              <a:buNone/>
            </a:pPr>
            <a:r>
              <a:rPr lang="en-US" altLang="en-US" sz="2800" dirty="0">
                <a:solidFill>
                  <a:srgbClr val="000000"/>
                </a:solidFill>
                <a:latin typeface="Open Sans"/>
                <a:cs typeface="Calibri" panose="020F0502020204030204" pitchFamily="34" charset="0"/>
              </a:rPr>
              <a:t> </a:t>
            </a:r>
            <a:r>
              <a:rPr lang="en-US" altLang="en-US" sz="2800" dirty="0">
                <a:solidFill>
                  <a:srgbClr val="059033"/>
                </a:solidFill>
                <a:latin typeface="Open Sans"/>
                <a:cs typeface="Calibri" panose="020F0502020204030204" pitchFamily="34" charset="0"/>
              </a:rPr>
              <a:t>More information can be found at </a:t>
            </a:r>
            <a:r>
              <a:rPr lang="en-US" altLang="en-US" sz="3000" b="1" dirty="0">
                <a:solidFill>
                  <a:srgbClr val="059033"/>
                </a:solidFill>
                <a:latin typeface="Open Sans"/>
                <a:cs typeface="Calibri" panose="020F0502020204030204" pitchFamily="34" charset="0"/>
              </a:rPr>
              <a:t>trs.texas.gov</a:t>
            </a:r>
          </a:p>
        </p:txBody>
      </p:sp>
      <p:sp>
        <p:nvSpPr>
          <p:cNvPr id="7" name="Rectangle 2">
            <a:extLst>
              <a:ext uri="{FF2B5EF4-FFF2-40B4-BE49-F238E27FC236}">
                <a16:creationId xmlns:a16="http://schemas.microsoft.com/office/drawing/2014/main" id="{C3CD57A2-2FF0-49DC-ADA4-E5AC45A2B997}"/>
              </a:ext>
            </a:extLst>
          </p:cNvPr>
          <p:cNvSpPr>
            <a:spLocks noChangeArrowheads="1"/>
          </p:cNvSpPr>
          <p:nvPr/>
        </p:nvSpPr>
        <p:spPr bwMode="auto">
          <a:xfrm>
            <a:off x="758426" y="1595407"/>
            <a:ext cx="1131506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257300" indent="-3429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marL="0" indent="0" eaLnBrk="1" hangingPunct="1">
              <a:lnSpc>
                <a:spcPct val="100000"/>
              </a:lnSpc>
              <a:spcBef>
                <a:spcPct val="0"/>
              </a:spcBef>
              <a:buClr>
                <a:srgbClr val="008400"/>
              </a:buClr>
              <a:buFont typeface="Arial" panose="020B0604020202020204" pitchFamily="34" charset="0"/>
              <a:buNone/>
              <a:defRPr/>
            </a:pPr>
            <a:endParaRPr lang="en-US" sz="2000" b="1" dirty="0">
              <a:solidFill>
                <a:srgbClr val="059033"/>
              </a:solidFill>
              <a:latin typeface="Open Sans"/>
            </a:endParaRPr>
          </a:p>
          <a:p>
            <a:pPr eaLnBrk="1" hangingPunct="1">
              <a:lnSpc>
                <a:spcPct val="100000"/>
              </a:lnSpc>
              <a:spcBef>
                <a:spcPct val="0"/>
              </a:spcBef>
              <a:buClr>
                <a:srgbClr val="008400"/>
              </a:buClr>
              <a:defRPr/>
            </a:pPr>
            <a:r>
              <a:rPr lang="en-US" sz="2000" dirty="0">
                <a:latin typeface="Open Sans"/>
              </a:rPr>
              <a:t>At age 65 with at least five years of service credit, or</a:t>
            </a:r>
          </a:p>
          <a:p>
            <a:pPr eaLnBrk="1" hangingPunct="1">
              <a:lnSpc>
                <a:spcPct val="100000"/>
              </a:lnSpc>
              <a:spcBef>
                <a:spcPct val="0"/>
              </a:spcBef>
              <a:buClr>
                <a:srgbClr val="008400"/>
              </a:buClr>
              <a:defRPr/>
            </a:pPr>
            <a:endParaRPr lang="en-US" sz="2000" dirty="0">
              <a:latin typeface="Open Sans"/>
            </a:endParaRPr>
          </a:p>
          <a:p>
            <a:pPr eaLnBrk="1" hangingPunct="1">
              <a:lnSpc>
                <a:spcPct val="100000"/>
              </a:lnSpc>
              <a:spcBef>
                <a:spcPct val="0"/>
              </a:spcBef>
              <a:buClr>
                <a:srgbClr val="008400"/>
              </a:buClr>
              <a:defRPr/>
            </a:pPr>
            <a:r>
              <a:rPr lang="en-US" sz="2000" dirty="0">
                <a:latin typeface="Open Sans"/>
              </a:rPr>
              <a:t>When you meet the “Rule of 80” (your age plus years of service credit =80 )</a:t>
            </a:r>
          </a:p>
          <a:p>
            <a:pPr eaLnBrk="1" hangingPunct="1">
              <a:lnSpc>
                <a:spcPct val="100000"/>
              </a:lnSpc>
              <a:spcBef>
                <a:spcPct val="0"/>
              </a:spcBef>
              <a:buClr>
                <a:srgbClr val="008400"/>
              </a:buClr>
              <a:defRPr/>
            </a:pPr>
            <a:endParaRPr lang="en-US" sz="2000" dirty="0">
              <a:latin typeface="Open Sans"/>
            </a:endParaRPr>
          </a:p>
          <a:p>
            <a:pPr lvl="1">
              <a:lnSpc>
                <a:spcPct val="100000"/>
              </a:lnSpc>
              <a:spcBef>
                <a:spcPct val="0"/>
              </a:spcBef>
              <a:buClr>
                <a:srgbClr val="008400"/>
              </a:buClr>
              <a:defRPr/>
            </a:pPr>
            <a:r>
              <a:rPr lang="en-US" sz="2000" dirty="0">
                <a:latin typeface="Open Sans"/>
              </a:rPr>
              <a:t>And have at least five years of service credit (vested) and meet any age minimums.</a:t>
            </a:r>
          </a:p>
          <a:p>
            <a:pPr eaLnBrk="1" hangingPunct="1">
              <a:lnSpc>
                <a:spcPct val="100000"/>
              </a:lnSpc>
              <a:spcBef>
                <a:spcPct val="0"/>
              </a:spcBef>
              <a:buClr>
                <a:srgbClr val="008400"/>
              </a:buClr>
              <a:defRPr/>
            </a:pPr>
            <a:endParaRPr lang="en-US" sz="2000" dirty="0">
              <a:latin typeface="Open Sans"/>
            </a:endParaRPr>
          </a:p>
          <a:p>
            <a:pPr lvl="2">
              <a:lnSpc>
                <a:spcPct val="100000"/>
              </a:lnSpc>
              <a:spcBef>
                <a:spcPct val="0"/>
              </a:spcBef>
              <a:buClr>
                <a:srgbClr val="008400"/>
              </a:buClr>
              <a:defRPr/>
            </a:pPr>
            <a:r>
              <a:rPr lang="en-US" dirty="0">
                <a:latin typeface="Open Sans"/>
              </a:rPr>
              <a:t>TRS service is tiered.  Employees just starting in TRS also have an age minimum of 62.</a:t>
            </a:r>
          </a:p>
          <a:p>
            <a:pPr eaLnBrk="1" hangingPunct="1">
              <a:lnSpc>
                <a:spcPct val="100000"/>
              </a:lnSpc>
              <a:spcBef>
                <a:spcPct val="0"/>
              </a:spcBef>
              <a:buClr>
                <a:srgbClr val="008400"/>
              </a:buClr>
              <a:defRPr/>
            </a:pPr>
            <a:endParaRPr lang="en-US" sz="2000" dirty="0">
              <a:latin typeface="Open Sans"/>
            </a:endParaRPr>
          </a:p>
          <a:p>
            <a:pPr lvl="1">
              <a:lnSpc>
                <a:spcPct val="100000"/>
              </a:lnSpc>
              <a:spcBef>
                <a:spcPct val="0"/>
              </a:spcBef>
              <a:buClr>
                <a:srgbClr val="008400"/>
              </a:buClr>
              <a:defRPr/>
            </a:pPr>
            <a:r>
              <a:rPr lang="en-US" sz="2000" dirty="0">
                <a:latin typeface="Open Sans"/>
              </a:rPr>
              <a:t>Learn about your TRS tier in the TRS Handbook: </a:t>
            </a:r>
            <a:r>
              <a:rPr lang="en-US" sz="2000" dirty="0">
                <a:hlinkClick r:id="rId3"/>
              </a:rPr>
              <a:t>https://www.trs.texas.gov/TRS%20Documents/benefits_handbook.pdf</a:t>
            </a:r>
            <a:endParaRPr lang="en-US" altLang="en-US" sz="2000" b="1" dirty="0">
              <a:latin typeface="Open Sans"/>
              <a:cs typeface="Calibri" panose="020F0502020204030204" pitchFamily="34" charset="0"/>
            </a:endParaRPr>
          </a:p>
        </p:txBody>
      </p:sp>
    </p:spTree>
    <p:extLst>
      <p:ext uri="{BB962C8B-B14F-4D97-AF65-F5344CB8AC3E}">
        <p14:creationId xmlns:p14="http://schemas.microsoft.com/office/powerpoint/2010/main" val="958393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C2427C51-F908-42C1-B13D-E2024827A507}"/>
              </a:ext>
            </a:extLst>
          </p:cNvPr>
          <p:cNvSpPr txBox="1">
            <a:spLocks noChangeArrowheads="1"/>
          </p:cNvSpPr>
          <p:nvPr/>
        </p:nvSpPr>
        <p:spPr bwMode="auto">
          <a:xfrm>
            <a:off x="2336800" y="820531"/>
            <a:ext cx="83661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spcBef>
                <a:spcPct val="0"/>
              </a:spcBef>
              <a:buFontTx/>
              <a:buNone/>
            </a:pPr>
            <a:r>
              <a:rPr lang="en-US" altLang="en-US" sz="4000" dirty="0">
                <a:latin typeface="Open Sans"/>
                <a:cs typeface="Calibri" panose="020F0502020204030204" pitchFamily="34" charset="0"/>
              </a:rPr>
              <a:t>Optional Retirement Plan (ORP)</a:t>
            </a:r>
          </a:p>
        </p:txBody>
      </p:sp>
      <p:pic>
        <p:nvPicPr>
          <p:cNvPr id="76803" name="Picture 3">
            <a:extLst>
              <a:ext uri="{FF2B5EF4-FFF2-40B4-BE49-F238E27FC236}">
                <a16:creationId xmlns:a16="http://schemas.microsoft.com/office/drawing/2014/main" id="{33F61E86-9752-4FD3-8CB1-5DE43EDD0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0721" y="5007705"/>
            <a:ext cx="1792288"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4" name="Picture 3">
            <a:extLst>
              <a:ext uri="{FF2B5EF4-FFF2-40B4-BE49-F238E27FC236}">
                <a16:creationId xmlns:a16="http://schemas.microsoft.com/office/drawing/2014/main" id="{46ECAF1B-769B-4C49-A54F-41CB24761E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7758" y="3915399"/>
            <a:ext cx="183991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5">
            <a:extLst>
              <a:ext uri="{FF2B5EF4-FFF2-40B4-BE49-F238E27FC236}">
                <a16:creationId xmlns:a16="http://schemas.microsoft.com/office/drawing/2014/main" id="{20693166-EB98-4811-BF8B-F1D31541FE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7279" y="2888400"/>
            <a:ext cx="225901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80A6786-2432-4072-8204-2F760A7261C4}"/>
              </a:ext>
            </a:extLst>
          </p:cNvPr>
          <p:cNvSpPr/>
          <p:nvPr/>
        </p:nvSpPr>
        <p:spPr>
          <a:xfrm>
            <a:off x="558165" y="1382703"/>
            <a:ext cx="9141460" cy="4216539"/>
          </a:xfrm>
          <a:prstGeom prst="rect">
            <a:avLst/>
          </a:prstGeom>
        </p:spPr>
        <p:txBody>
          <a:bodyPr wrap="square">
            <a:spAutoFit/>
          </a:bodyPr>
          <a:lstStyle/>
          <a:p>
            <a:pPr marL="800100" lvl="1" indent="-342900" eaLnBrk="1" fontAlgn="auto" hangingPunct="1">
              <a:spcBef>
                <a:spcPts val="0"/>
              </a:spcBef>
              <a:spcAft>
                <a:spcPts val="0"/>
              </a:spcAft>
              <a:buClr>
                <a:srgbClr val="008400"/>
              </a:buClr>
              <a:buFont typeface="Arial" pitchFamily="34" charset="0"/>
              <a:buChar char="•"/>
              <a:defRPr/>
            </a:pPr>
            <a:endParaRPr lang="en-US" sz="1200" dirty="0">
              <a:solidFill>
                <a:prstClr val="black"/>
              </a:solidFill>
              <a:latin typeface="Open Sans"/>
              <a:cs typeface="Calibri" pitchFamily="34" charset="0"/>
            </a:endParaRPr>
          </a:p>
          <a:p>
            <a:pPr marL="800100" lvl="1" indent="-342900" eaLnBrk="1" fontAlgn="auto" hangingPunct="1">
              <a:spcBef>
                <a:spcPts val="0"/>
              </a:spcBef>
              <a:spcAft>
                <a:spcPts val="0"/>
              </a:spcAft>
              <a:buClr>
                <a:srgbClr val="008400"/>
              </a:buClr>
              <a:buFont typeface="Arial" pitchFamily="34" charset="0"/>
              <a:buChar char="•"/>
              <a:defRPr/>
            </a:pPr>
            <a:r>
              <a:rPr lang="en-US" sz="2000" dirty="0">
                <a:solidFill>
                  <a:prstClr val="black"/>
                </a:solidFill>
                <a:latin typeface="Open Sans"/>
                <a:cs typeface="Calibri" pitchFamily="34" charset="0"/>
              </a:rPr>
              <a:t>Defined Contribution Plan (retirement income based on contributions and performance of investments)</a:t>
            </a:r>
          </a:p>
          <a:p>
            <a:pPr marL="800100" lvl="1" indent="-342900" eaLnBrk="1" fontAlgn="auto" hangingPunct="1">
              <a:spcBef>
                <a:spcPts val="0"/>
              </a:spcBef>
              <a:spcAft>
                <a:spcPts val="0"/>
              </a:spcAft>
              <a:buClr>
                <a:srgbClr val="008400"/>
              </a:buClr>
              <a:buFont typeface="Arial" pitchFamily="34" charset="0"/>
              <a:buChar char="•"/>
              <a:defRPr/>
            </a:pPr>
            <a:endParaRPr lang="en-US" sz="1200" dirty="0">
              <a:solidFill>
                <a:prstClr val="black"/>
              </a:solidFill>
              <a:latin typeface="Open Sans"/>
              <a:cs typeface="Calibri" pitchFamily="34" charset="0"/>
            </a:endParaRPr>
          </a:p>
          <a:p>
            <a:pPr marL="800100" lvl="1" indent="-342900" eaLnBrk="1" fontAlgn="auto" hangingPunct="1">
              <a:spcBef>
                <a:spcPts val="0"/>
              </a:spcBef>
              <a:spcAft>
                <a:spcPts val="0"/>
              </a:spcAft>
              <a:buClr>
                <a:srgbClr val="008400"/>
              </a:buClr>
              <a:buFont typeface="Arial" pitchFamily="34" charset="0"/>
              <a:buChar char="•"/>
              <a:defRPr/>
            </a:pPr>
            <a:r>
              <a:rPr lang="en-US" sz="2000" dirty="0">
                <a:solidFill>
                  <a:prstClr val="black"/>
                </a:solidFill>
                <a:latin typeface="Open Sans"/>
                <a:cs typeface="Calibri" pitchFamily="34" charset="0"/>
              </a:rPr>
              <a:t>6.65% employee contribution</a:t>
            </a:r>
          </a:p>
          <a:p>
            <a:pPr marL="800100" lvl="1" indent="-342900" eaLnBrk="1" fontAlgn="auto" hangingPunct="1">
              <a:spcBef>
                <a:spcPts val="0"/>
              </a:spcBef>
              <a:spcAft>
                <a:spcPts val="0"/>
              </a:spcAft>
              <a:buClr>
                <a:srgbClr val="008400"/>
              </a:buClr>
              <a:buFont typeface="Arial" pitchFamily="34" charset="0"/>
              <a:buChar char="•"/>
              <a:defRPr/>
            </a:pPr>
            <a:r>
              <a:rPr lang="en-US" sz="2000" dirty="0">
                <a:solidFill>
                  <a:prstClr val="black"/>
                </a:solidFill>
                <a:latin typeface="Open Sans"/>
                <a:cs typeface="Calibri" pitchFamily="34" charset="0"/>
              </a:rPr>
              <a:t>6.6% employer contribution</a:t>
            </a:r>
          </a:p>
          <a:p>
            <a:pPr marL="800100" lvl="1" indent="-342900" eaLnBrk="1" fontAlgn="auto" hangingPunct="1">
              <a:spcBef>
                <a:spcPts val="0"/>
              </a:spcBef>
              <a:spcAft>
                <a:spcPts val="0"/>
              </a:spcAft>
              <a:buClr>
                <a:srgbClr val="008400"/>
              </a:buClr>
              <a:buFont typeface="Arial" pitchFamily="34" charset="0"/>
              <a:buChar char="•"/>
              <a:defRPr/>
            </a:pPr>
            <a:endParaRPr lang="en-US" sz="1200" dirty="0">
              <a:solidFill>
                <a:prstClr val="black"/>
              </a:solidFill>
              <a:latin typeface="Open Sans"/>
              <a:cs typeface="Calibri" pitchFamily="34" charset="0"/>
            </a:endParaRPr>
          </a:p>
          <a:p>
            <a:pPr lvl="1" eaLnBrk="1" fontAlgn="auto" hangingPunct="1">
              <a:spcBef>
                <a:spcPts val="0"/>
              </a:spcBef>
              <a:spcAft>
                <a:spcPts val="0"/>
              </a:spcAft>
              <a:buClr>
                <a:srgbClr val="008400"/>
              </a:buClr>
              <a:defRPr/>
            </a:pPr>
            <a:r>
              <a:rPr lang="en-US" sz="2000" dirty="0">
                <a:solidFill>
                  <a:prstClr val="black"/>
                </a:solidFill>
                <a:latin typeface="Open Sans"/>
                <a:cs typeface="Calibri" pitchFamily="34" charset="0"/>
              </a:rPr>
              <a:t>Vesting after 1 year and 1 day of participation</a:t>
            </a:r>
          </a:p>
          <a:p>
            <a:pPr lvl="1" eaLnBrk="1" fontAlgn="auto" hangingPunct="1">
              <a:spcBef>
                <a:spcPts val="0"/>
              </a:spcBef>
              <a:spcAft>
                <a:spcPts val="0"/>
              </a:spcAft>
              <a:buClr>
                <a:srgbClr val="00A94F"/>
              </a:buClr>
              <a:defRPr/>
            </a:pPr>
            <a:r>
              <a:rPr lang="en-US" sz="2000" dirty="0">
                <a:solidFill>
                  <a:prstClr val="black"/>
                </a:solidFill>
                <a:latin typeface="Open Sans"/>
                <a:cs typeface="Calibri" pitchFamily="34" charset="0"/>
              </a:rPr>
              <a:t>(Vested right to </a:t>
            </a:r>
            <a:r>
              <a:rPr lang="en-US" sz="2000" u="sng" dirty="0">
                <a:solidFill>
                  <a:prstClr val="black"/>
                </a:solidFill>
                <a:latin typeface="Open Sans"/>
                <a:cs typeface="Calibri" pitchFamily="34" charset="0"/>
              </a:rPr>
              <a:t>both</a:t>
            </a:r>
            <a:r>
              <a:rPr lang="en-US" sz="2000" dirty="0">
                <a:solidFill>
                  <a:prstClr val="black"/>
                </a:solidFill>
                <a:latin typeface="Open Sans"/>
                <a:cs typeface="Calibri" pitchFamily="34" charset="0"/>
              </a:rPr>
              <a:t> employee/employer contributions)</a:t>
            </a:r>
          </a:p>
          <a:p>
            <a:pPr lvl="1" eaLnBrk="1" fontAlgn="auto" hangingPunct="1">
              <a:spcBef>
                <a:spcPts val="0"/>
              </a:spcBef>
              <a:spcAft>
                <a:spcPts val="0"/>
              </a:spcAft>
              <a:buClr>
                <a:srgbClr val="00A94F"/>
              </a:buClr>
              <a:defRPr/>
            </a:pPr>
            <a:endParaRPr lang="en-US" sz="1200" dirty="0">
              <a:solidFill>
                <a:prstClr val="black"/>
              </a:solidFill>
              <a:latin typeface="Open Sans"/>
              <a:cs typeface="Calibri" pitchFamily="34" charset="0"/>
            </a:endParaRPr>
          </a:p>
          <a:p>
            <a:pPr marL="800100" lvl="1" indent="-342900" eaLnBrk="1" fontAlgn="auto" hangingPunct="1">
              <a:spcBef>
                <a:spcPts val="0"/>
              </a:spcBef>
              <a:spcAft>
                <a:spcPts val="0"/>
              </a:spcAft>
              <a:buClr>
                <a:srgbClr val="008400"/>
              </a:buClr>
              <a:buFont typeface="Arial" pitchFamily="34" charset="0"/>
              <a:buChar char="•"/>
              <a:defRPr/>
            </a:pPr>
            <a:r>
              <a:rPr lang="en-US" sz="2000" dirty="0">
                <a:solidFill>
                  <a:prstClr val="black"/>
                </a:solidFill>
                <a:latin typeface="Open Sans"/>
                <a:cs typeface="Calibri" pitchFamily="34" charset="0"/>
              </a:rPr>
              <a:t>Investments are selected and controlled by employee</a:t>
            </a:r>
          </a:p>
          <a:p>
            <a:pPr lvl="1" eaLnBrk="1" fontAlgn="auto" hangingPunct="1">
              <a:spcBef>
                <a:spcPts val="0"/>
              </a:spcBef>
              <a:spcAft>
                <a:spcPts val="0"/>
              </a:spcAft>
              <a:buClr>
                <a:srgbClr val="008400"/>
              </a:buClr>
              <a:defRPr/>
            </a:pPr>
            <a:endParaRPr lang="en-US" sz="2000" dirty="0">
              <a:solidFill>
                <a:prstClr val="black"/>
              </a:solidFill>
              <a:latin typeface="Open Sans"/>
              <a:cs typeface="Calibri" pitchFamily="34" charset="0"/>
            </a:endParaRPr>
          </a:p>
          <a:p>
            <a:pPr marL="800100" lvl="1" indent="-342900" eaLnBrk="1" fontAlgn="auto" hangingPunct="1">
              <a:spcBef>
                <a:spcPts val="0"/>
              </a:spcBef>
              <a:spcAft>
                <a:spcPts val="0"/>
              </a:spcAft>
              <a:buClr>
                <a:srgbClr val="008400"/>
              </a:buClr>
              <a:buFont typeface="Arial" pitchFamily="34" charset="0"/>
              <a:buChar char="•"/>
              <a:defRPr/>
            </a:pPr>
            <a:r>
              <a:rPr lang="en-US" sz="2000" dirty="0">
                <a:solidFill>
                  <a:prstClr val="black"/>
                </a:solidFill>
                <a:latin typeface="Open Sans"/>
                <a:cs typeface="Calibri" pitchFamily="34" charset="0"/>
              </a:rPr>
              <a:t>Certain age limits for distributions determined by IRS. </a:t>
            </a:r>
          </a:p>
          <a:p>
            <a:pPr marL="1257300" lvl="2" indent="-342900">
              <a:buClr>
                <a:srgbClr val="008400"/>
              </a:buClr>
              <a:buFont typeface="Arial" pitchFamily="34" charset="0"/>
              <a:buChar char="•"/>
              <a:defRPr/>
            </a:pPr>
            <a:r>
              <a:rPr lang="en-US" sz="2000" dirty="0">
                <a:solidFill>
                  <a:prstClr val="black"/>
                </a:solidFill>
                <a:latin typeface="Open Sans"/>
                <a:cs typeface="Calibri" pitchFamily="34" charset="0"/>
              </a:rPr>
              <a:t>Currently must take minimum distribution at 73.  Penalty before 59 ½ unless retired at 55 or over</a:t>
            </a:r>
          </a:p>
        </p:txBody>
      </p:sp>
      <p:sp>
        <p:nvSpPr>
          <p:cNvPr id="76808" name="Rectangle 7">
            <a:extLst>
              <a:ext uri="{FF2B5EF4-FFF2-40B4-BE49-F238E27FC236}">
                <a16:creationId xmlns:a16="http://schemas.microsoft.com/office/drawing/2014/main" id="{44B2E13C-53F3-49AB-AF96-F5BBC7BA9892}"/>
              </a:ext>
            </a:extLst>
          </p:cNvPr>
          <p:cNvSpPr>
            <a:spLocks noChangeArrowheads="1"/>
          </p:cNvSpPr>
          <p:nvPr/>
        </p:nvSpPr>
        <p:spPr bwMode="auto">
          <a:xfrm>
            <a:off x="1546199" y="5753129"/>
            <a:ext cx="74422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lnSpc>
                <a:spcPct val="100000"/>
              </a:lnSpc>
              <a:spcBef>
                <a:spcPct val="0"/>
              </a:spcBef>
              <a:buFontTx/>
              <a:buNone/>
            </a:pPr>
            <a:r>
              <a:rPr lang="en-US" altLang="en-US" sz="1800" b="1" dirty="0">
                <a:latin typeface="Open Sans"/>
                <a:cs typeface="Calibri" panose="020F0502020204030204" pitchFamily="34" charset="0"/>
              </a:rPr>
              <a:t>Reminder: 90-day deadline to elect ORP and it is a one-time irrevocable decision! </a:t>
            </a:r>
          </a:p>
        </p:txBody>
      </p:sp>
      <p:pic>
        <p:nvPicPr>
          <p:cNvPr id="2" name="Picture 1">
            <a:extLst>
              <a:ext uri="{FF2B5EF4-FFF2-40B4-BE49-F238E27FC236}">
                <a16:creationId xmlns:a16="http://schemas.microsoft.com/office/drawing/2014/main" id="{D7B5EAE2-91B5-4DF6-9981-9791229A061B}"/>
              </a:ext>
            </a:extLst>
          </p:cNvPr>
          <p:cNvPicPr>
            <a:picLocks noChangeAspect="1"/>
          </p:cNvPicPr>
          <p:nvPr/>
        </p:nvPicPr>
        <p:blipFill>
          <a:blip r:embed="rId6"/>
          <a:stretch>
            <a:fillRect/>
          </a:stretch>
        </p:blipFill>
        <p:spPr>
          <a:xfrm>
            <a:off x="10504329" y="1691968"/>
            <a:ext cx="1353064" cy="726645"/>
          </a:xfrm>
          <a:prstGeom prst="rect">
            <a:avLst/>
          </a:prstGeom>
        </p:spPr>
      </p:pic>
    </p:spTree>
    <p:extLst>
      <p:ext uri="{BB962C8B-B14F-4D97-AF65-F5344CB8AC3E}">
        <p14:creationId xmlns:p14="http://schemas.microsoft.com/office/powerpoint/2010/main" val="1926580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CF7C89-5D30-4609-B193-B9521F8818C6}"/>
              </a:ext>
            </a:extLst>
          </p:cNvPr>
          <p:cNvSpPr>
            <a:spLocks noGrp="1"/>
          </p:cNvSpPr>
          <p:nvPr>
            <p:ph type="sldNum" sz="quarter" idx="12"/>
          </p:nvPr>
        </p:nvSpPr>
        <p:spPr/>
        <p:txBody>
          <a:bodyPr/>
          <a:lstStyle/>
          <a:p>
            <a:fld id="{CC7B5CB3-F6A7-BC47-8CB9-F0ABF2A1689F}" type="slidenum">
              <a:rPr lang="en-US" smtClean="0"/>
              <a:t>34</a:t>
            </a:fld>
            <a:endParaRPr lang="en-US" dirty="0"/>
          </a:p>
        </p:txBody>
      </p:sp>
      <p:sp>
        <p:nvSpPr>
          <p:cNvPr id="3" name="Rectangle 2">
            <a:extLst>
              <a:ext uri="{FF2B5EF4-FFF2-40B4-BE49-F238E27FC236}">
                <a16:creationId xmlns:a16="http://schemas.microsoft.com/office/drawing/2014/main" id="{99C6DAF5-B5DC-4FB0-AB05-19556367C27B}"/>
              </a:ext>
            </a:extLst>
          </p:cNvPr>
          <p:cNvSpPr/>
          <p:nvPr/>
        </p:nvSpPr>
        <p:spPr>
          <a:xfrm>
            <a:off x="462280" y="851818"/>
            <a:ext cx="11267440" cy="5940088"/>
          </a:xfrm>
          <a:prstGeom prst="rect">
            <a:avLst/>
          </a:prstGeom>
        </p:spPr>
        <p:txBody>
          <a:bodyPr wrap="square">
            <a:spAutoFit/>
          </a:bodyPr>
          <a:lstStyle/>
          <a:p>
            <a:pPr algn="ctr"/>
            <a:r>
              <a:rPr lang="en-US" sz="4000" dirty="0">
                <a:latin typeface="Open Sans"/>
              </a:rPr>
              <a:t>Retirement Plan Election</a:t>
            </a:r>
          </a:p>
          <a:p>
            <a:endParaRPr lang="en-US" sz="2000" dirty="0">
              <a:latin typeface="Open Sans"/>
            </a:endParaRPr>
          </a:p>
          <a:p>
            <a:pPr marL="342900" indent="-342900">
              <a:buFont typeface="Arial" panose="020B0604020202020204" pitchFamily="34" charset="0"/>
              <a:buChar char="•"/>
            </a:pPr>
            <a:r>
              <a:rPr lang="en-US" sz="2000" dirty="0">
                <a:latin typeface="Open Sans"/>
              </a:rPr>
              <a:t>If you have worked for another State of Texas higher education institution and elected TRS or ORP,  you must stay in the plan you chose.  </a:t>
            </a:r>
          </a:p>
          <a:p>
            <a:endParaRPr lang="en-US" sz="1600" dirty="0">
              <a:latin typeface="Open Sans"/>
            </a:endParaRPr>
          </a:p>
          <a:p>
            <a:pPr marL="800100" lvl="1" indent="-342900">
              <a:buFont typeface="Arial" panose="020B0604020202020204" pitchFamily="34" charset="0"/>
              <a:buChar char="•"/>
            </a:pPr>
            <a:r>
              <a:rPr lang="en-US" sz="2000" dirty="0">
                <a:latin typeface="Open Sans"/>
              </a:rPr>
              <a:t>ORP-eligible employees are only offered the option to elect ORP one time in their career.  If you chose TRS at that time instead of ORP, that is your retirement plan for State of Texas higher education employment.</a:t>
            </a:r>
          </a:p>
          <a:p>
            <a:endParaRPr lang="en-US" sz="1600" dirty="0">
              <a:latin typeface="Open Sans"/>
            </a:endParaRPr>
          </a:p>
          <a:p>
            <a:pPr marL="342900" indent="-342900">
              <a:buFont typeface="Wingdings" panose="05000000000000000000" pitchFamily="2" charset="2"/>
              <a:buChar char="v"/>
            </a:pPr>
            <a:r>
              <a:rPr lang="en-US" sz="2000" dirty="0">
                <a:latin typeface="Open Sans"/>
              </a:rPr>
              <a:t>If you are new to State of Texas higher education employment, you will receive an email if you are eligible for ORP.  </a:t>
            </a:r>
            <a:r>
              <a:rPr lang="en-US" sz="2000" b="1" dirty="0">
                <a:latin typeface="Open Sans"/>
              </a:rPr>
              <a:t>You have 90 days from 9/1/2023 (or hire date) to make this decision.  If you don’t send us your election forms by the deadline, you will remain in TRS.</a:t>
            </a:r>
          </a:p>
          <a:p>
            <a:endParaRPr lang="en-US" sz="1600" dirty="0">
              <a:latin typeface="Open Sans"/>
            </a:endParaRPr>
          </a:p>
          <a:p>
            <a:pPr marL="800100" lvl="1" indent="-342900">
              <a:buFont typeface="Wingdings" panose="05000000000000000000" pitchFamily="2" charset="2"/>
              <a:buChar char="v"/>
            </a:pPr>
            <a:r>
              <a:rPr lang="en-US" sz="2000" dirty="0">
                <a:latin typeface="Open Sans"/>
              </a:rPr>
              <a:t>Until you choose, you will be in TRS and will have TRS contributions.  If you choose ORP and have had those TRS contributions, you’ll receive a refund of your contributions, less tax, with 2% interest, OR you can roll those over to an eligible account (like an IRA) without tax, with the interest</a:t>
            </a:r>
          </a:p>
        </p:txBody>
      </p:sp>
    </p:spTree>
    <p:extLst>
      <p:ext uri="{BB962C8B-B14F-4D97-AF65-F5344CB8AC3E}">
        <p14:creationId xmlns:p14="http://schemas.microsoft.com/office/powerpoint/2010/main" val="4098800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15CA7AEA-A789-445C-9A42-C4318116064C}"/>
              </a:ext>
            </a:extLst>
          </p:cNvPr>
          <p:cNvSpPr txBox="1">
            <a:spLocks noChangeArrowheads="1"/>
          </p:cNvSpPr>
          <p:nvPr/>
        </p:nvSpPr>
        <p:spPr bwMode="auto">
          <a:xfrm>
            <a:off x="1820818" y="835574"/>
            <a:ext cx="85503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spcBef>
                <a:spcPct val="0"/>
              </a:spcBef>
              <a:buFontTx/>
              <a:buNone/>
            </a:pPr>
            <a:r>
              <a:rPr lang="en-US" altLang="en-US" sz="4000" dirty="0">
                <a:latin typeface="Open Sans"/>
                <a:cs typeface="Calibri" panose="020F0502020204030204" pitchFamily="34" charset="0"/>
              </a:rPr>
              <a:t>Voluntary Retirement Savings Plans</a:t>
            </a:r>
          </a:p>
        </p:txBody>
      </p:sp>
      <p:sp>
        <p:nvSpPr>
          <p:cNvPr id="80899" name="Rectangle 2">
            <a:extLst>
              <a:ext uri="{FF2B5EF4-FFF2-40B4-BE49-F238E27FC236}">
                <a16:creationId xmlns:a16="http://schemas.microsoft.com/office/drawing/2014/main" id="{7C05DD96-EF54-4DFB-9692-F131F335B036}"/>
              </a:ext>
            </a:extLst>
          </p:cNvPr>
          <p:cNvSpPr>
            <a:spLocks noChangeArrowheads="1"/>
          </p:cNvSpPr>
          <p:nvPr/>
        </p:nvSpPr>
        <p:spPr bwMode="auto">
          <a:xfrm>
            <a:off x="704658" y="1668218"/>
            <a:ext cx="498176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lnSpc>
                <a:spcPct val="100000"/>
              </a:lnSpc>
              <a:spcBef>
                <a:spcPct val="0"/>
              </a:spcBef>
              <a:buFontTx/>
              <a:buNone/>
            </a:pPr>
            <a:r>
              <a:rPr lang="en-US" altLang="en-US" sz="1800" dirty="0">
                <a:solidFill>
                  <a:srgbClr val="000000"/>
                </a:solidFill>
                <a:latin typeface="Open Sans"/>
                <a:cs typeface="Calibri" panose="020F0502020204030204" pitchFamily="34" charset="0"/>
              </a:rPr>
              <a:t>Will you have enough money in retirement?</a:t>
            </a:r>
          </a:p>
          <a:p>
            <a:pPr eaLnBrk="1" hangingPunct="1">
              <a:lnSpc>
                <a:spcPct val="100000"/>
              </a:lnSpc>
              <a:spcBef>
                <a:spcPct val="0"/>
              </a:spcBef>
              <a:buFontTx/>
              <a:buNone/>
            </a:pPr>
            <a:r>
              <a:rPr lang="en-US" altLang="en-US" sz="1800" dirty="0">
                <a:solidFill>
                  <a:srgbClr val="000000"/>
                </a:solidFill>
                <a:latin typeface="Open Sans"/>
                <a:cs typeface="Calibri" panose="020F0502020204030204" pitchFamily="34" charset="0"/>
              </a:rPr>
              <a:t>Your retirement income plan should include personal savings and investments in addition to your pension or employer plan and your Social Security benefits.  Saving now can add up later to bridge the income gap between employer plans and other benefits.</a:t>
            </a:r>
            <a:endParaRPr lang="en-US" altLang="en-US" sz="1100" dirty="0">
              <a:solidFill>
                <a:srgbClr val="000000"/>
              </a:solidFill>
              <a:latin typeface="Open Sans"/>
              <a:cs typeface="Calibri" panose="020F0502020204030204" pitchFamily="34" charset="0"/>
            </a:endParaRPr>
          </a:p>
        </p:txBody>
      </p:sp>
      <p:graphicFrame>
        <p:nvGraphicFramePr>
          <p:cNvPr id="4" name="Diagram 3">
            <a:extLst>
              <a:ext uri="{FF2B5EF4-FFF2-40B4-BE49-F238E27FC236}">
                <a16:creationId xmlns:a16="http://schemas.microsoft.com/office/drawing/2014/main" id="{F6F87C1B-362C-4B3B-AC5C-FE05C218D135}"/>
              </a:ext>
            </a:extLst>
          </p:cNvPr>
          <p:cNvGraphicFramePr/>
          <p:nvPr/>
        </p:nvGraphicFramePr>
        <p:xfrm>
          <a:off x="1065570" y="3694057"/>
          <a:ext cx="3542585" cy="2760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85CAAF26-3F64-4D1A-8680-2D0F9EDF5539}"/>
              </a:ext>
            </a:extLst>
          </p:cNvPr>
          <p:cNvSpPr/>
          <p:nvPr/>
        </p:nvSpPr>
        <p:spPr>
          <a:xfrm>
            <a:off x="5614988" y="1476327"/>
            <a:ext cx="6577012" cy="4524315"/>
          </a:xfrm>
          <a:prstGeom prst="rect">
            <a:avLst/>
          </a:prstGeom>
        </p:spPr>
        <p:txBody>
          <a:bodyPr>
            <a:spAutoFit/>
          </a:bodyPr>
          <a:lstStyle/>
          <a:p>
            <a:pPr eaLnBrk="1" fontAlgn="auto" hangingPunct="1">
              <a:spcAft>
                <a:spcPts val="0"/>
              </a:spcAft>
              <a:defRPr/>
            </a:pPr>
            <a:r>
              <a:rPr lang="en-US" dirty="0">
                <a:solidFill>
                  <a:sysClr val="windowText" lastClr="000000"/>
                </a:solidFill>
                <a:latin typeface="Open Sans"/>
                <a:cs typeface="Calibri" pitchFamily="34" charset="0"/>
              </a:rPr>
              <a:t>Save for retirement easily via paycheck deduction</a:t>
            </a:r>
          </a:p>
          <a:p>
            <a:pPr eaLnBrk="1" fontAlgn="auto" hangingPunct="1">
              <a:spcAft>
                <a:spcPts val="0"/>
              </a:spcAft>
              <a:defRPr/>
            </a:pPr>
            <a:endParaRPr lang="en-US" dirty="0">
              <a:solidFill>
                <a:sysClr val="windowText" lastClr="000000"/>
              </a:solidFill>
              <a:latin typeface="Open Sans"/>
              <a:cs typeface="Calibri" pitchFamily="34" charset="0"/>
            </a:endParaRPr>
          </a:p>
          <a:p>
            <a:pPr eaLnBrk="1" fontAlgn="auto" hangingPunct="1">
              <a:spcAft>
                <a:spcPts val="0"/>
              </a:spcAft>
              <a:defRPr/>
            </a:pPr>
            <a:r>
              <a:rPr lang="en-US" dirty="0">
                <a:solidFill>
                  <a:sysClr val="windowText" lastClr="000000"/>
                </a:solidFill>
                <a:latin typeface="Open Sans"/>
                <a:cs typeface="Calibri" pitchFamily="34" charset="0"/>
              </a:rPr>
              <a:t>Two options – you can participate in both</a:t>
            </a:r>
          </a:p>
          <a:p>
            <a:pPr eaLnBrk="1" fontAlgn="auto" hangingPunct="1">
              <a:spcAft>
                <a:spcPts val="0"/>
              </a:spcAft>
              <a:defRPr/>
            </a:pPr>
            <a:endParaRPr lang="en-US" dirty="0">
              <a:solidFill>
                <a:sysClr val="windowText" lastClr="000000"/>
              </a:solidFill>
              <a:latin typeface="Open Sans"/>
              <a:cs typeface="Calibri" pitchFamily="34" charset="0"/>
            </a:endParaRPr>
          </a:p>
          <a:p>
            <a:pPr marL="285750" indent="-285750" eaLnBrk="1" fontAlgn="auto" hangingPunct="1">
              <a:spcAft>
                <a:spcPts val="0"/>
              </a:spcAft>
              <a:buFont typeface="Arial" panose="020B0604020202020204" pitchFamily="34" charset="0"/>
              <a:buChar char="•"/>
              <a:defRPr/>
            </a:pPr>
            <a:r>
              <a:rPr lang="en-US" dirty="0">
                <a:solidFill>
                  <a:sysClr val="windowText" lastClr="000000"/>
                </a:solidFill>
                <a:latin typeface="Open Sans"/>
                <a:cs typeface="Calibri" pitchFamily="34" charset="0"/>
              </a:rPr>
              <a:t>Texa$aver 457 (</a:t>
            </a:r>
            <a:r>
              <a:rPr lang="en-US" dirty="0">
                <a:solidFill>
                  <a:sysClr val="windowText" lastClr="000000"/>
                </a:solidFill>
                <a:latin typeface="Open Sans"/>
                <a:cs typeface="Calibri" pitchFamily="34" charset="0"/>
                <a:hlinkClick r:id="rId8"/>
              </a:rPr>
              <a:t>www.texasaver.com</a:t>
            </a:r>
            <a:r>
              <a:rPr lang="en-US" dirty="0">
                <a:solidFill>
                  <a:sysClr val="windowText" lastClr="000000"/>
                </a:solidFill>
                <a:latin typeface="Open Sans"/>
                <a:cs typeface="Calibri" pitchFamily="34" charset="0"/>
              </a:rPr>
              <a:t>) </a:t>
            </a:r>
          </a:p>
          <a:p>
            <a:pPr marL="742950" lvl="1" indent="-285750" eaLnBrk="1" fontAlgn="auto" hangingPunct="1">
              <a:spcAft>
                <a:spcPts val="0"/>
              </a:spcAft>
              <a:buFont typeface="Arial" panose="020B0604020202020204" pitchFamily="34" charset="0"/>
              <a:buChar char="•"/>
              <a:defRPr/>
            </a:pPr>
            <a:r>
              <a:rPr lang="en-US" dirty="0">
                <a:solidFill>
                  <a:sysClr val="windowText" lastClr="000000"/>
                </a:solidFill>
                <a:latin typeface="Open Sans"/>
                <a:cs typeface="Calibri" pitchFamily="34" charset="0"/>
              </a:rPr>
              <a:t>Pre-tax and Roth (after tax) options</a:t>
            </a:r>
          </a:p>
          <a:p>
            <a:pPr marL="285750" indent="-285750" eaLnBrk="1" fontAlgn="auto" hangingPunct="1">
              <a:spcAft>
                <a:spcPts val="0"/>
              </a:spcAft>
              <a:buFont typeface="Arial" panose="020B0604020202020204" pitchFamily="34" charset="0"/>
              <a:buChar char="•"/>
              <a:defRPr/>
            </a:pPr>
            <a:r>
              <a:rPr lang="en-US" dirty="0">
                <a:solidFill>
                  <a:sysClr val="windowText" lastClr="000000"/>
                </a:solidFill>
                <a:latin typeface="Open Sans"/>
                <a:cs typeface="Calibri" pitchFamily="34" charset="0"/>
              </a:rPr>
              <a:t>403(b) (</a:t>
            </a:r>
            <a:r>
              <a:rPr lang="en-US" dirty="0">
                <a:solidFill>
                  <a:sysClr val="windowText" lastClr="000000"/>
                </a:solidFill>
                <a:latin typeface="Open Sans"/>
                <a:cs typeface="Calibri" pitchFamily="34" charset="0"/>
                <a:hlinkClick r:id="rId9"/>
              </a:rPr>
              <a:t>www.netbenefits.com/unts</a:t>
            </a:r>
            <a:r>
              <a:rPr lang="en-US" dirty="0">
                <a:solidFill>
                  <a:sysClr val="windowText" lastClr="000000"/>
                </a:solidFill>
                <a:latin typeface="Open Sans"/>
                <a:cs typeface="Calibri" pitchFamily="34" charset="0"/>
              </a:rPr>
              <a:t>)</a:t>
            </a:r>
          </a:p>
          <a:p>
            <a:pPr marL="742950" lvl="1" indent="-285750">
              <a:buFont typeface="Arial" panose="020B0604020202020204" pitchFamily="34" charset="0"/>
              <a:buChar char="•"/>
              <a:defRPr/>
            </a:pPr>
            <a:r>
              <a:rPr lang="en-US" dirty="0">
                <a:solidFill>
                  <a:sysClr val="windowText" lastClr="000000"/>
                </a:solidFill>
                <a:latin typeface="Open Sans"/>
                <a:cs typeface="Calibri" pitchFamily="34" charset="0"/>
              </a:rPr>
              <a:t>Pre-tax </a:t>
            </a:r>
            <a:br>
              <a:rPr lang="en-US" dirty="0">
                <a:solidFill>
                  <a:sysClr val="windowText" lastClr="000000"/>
                </a:solidFill>
                <a:latin typeface="Open Sans"/>
                <a:cs typeface="Calibri" pitchFamily="34" charset="0"/>
              </a:rPr>
            </a:br>
            <a:endParaRPr lang="en-US" dirty="0">
              <a:solidFill>
                <a:sysClr val="windowText" lastClr="000000"/>
              </a:solidFill>
              <a:latin typeface="Open Sans"/>
              <a:cs typeface="Calibri" pitchFamily="34" charset="0"/>
            </a:endParaRPr>
          </a:p>
          <a:p>
            <a:pPr eaLnBrk="1" fontAlgn="auto" hangingPunct="1">
              <a:spcAft>
                <a:spcPts val="0"/>
              </a:spcAft>
              <a:defRPr/>
            </a:pPr>
            <a:r>
              <a:rPr lang="en-US" dirty="0">
                <a:solidFill>
                  <a:sysClr val="windowText" lastClr="000000"/>
                </a:solidFill>
                <a:latin typeface="Open Sans"/>
                <a:cs typeface="Calibri" pitchFamily="34" charset="0"/>
              </a:rPr>
              <a:t>Earnings are based on contributions and investment performance.</a:t>
            </a:r>
          </a:p>
          <a:p>
            <a:pPr eaLnBrk="1" fontAlgn="auto" hangingPunct="1">
              <a:spcAft>
                <a:spcPts val="0"/>
              </a:spcAft>
              <a:defRPr/>
            </a:pPr>
            <a:endParaRPr lang="en-US" dirty="0">
              <a:solidFill>
                <a:sysClr val="windowText" lastClr="000000"/>
              </a:solidFill>
              <a:latin typeface="Open Sans"/>
              <a:cs typeface="Calibri" pitchFamily="34" charset="0"/>
            </a:endParaRPr>
          </a:p>
          <a:p>
            <a:pPr eaLnBrk="1" fontAlgn="auto" hangingPunct="1">
              <a:spcAft>
                <a:spcPts val="0"/>
              </a:spcAft>
              <a:defRPr/>
            </a:pPr>
            <a:r>
              <a:rPr lang="en-US" dirty="0">
                <a:solidFill>
                  <a:sysClr val="windowText" lastClr="000000"/>
                </a:solidFill>
                <a:latin typeface="Open Sans"/>
                <a:cs typeface="Calibri" pitchFamily="34" charset="0"/>
              </a:rPr>
              <a:t>Annual contribution limits (tax year 2024): 	</a:t>
            </a:r>
          </a:p>
          <a:p>
            <a:pPr eaLnBrk="1" fontAlgn="auto" hangingPunct="1">
              <a:spcAft>
                <a:spcPts val="0"/>
              </a:spcAft>
              <a:defRPr/>
            </a:pPr>
            <a:r>
              <a:rPr lang="en-US">
                <a:solidFill>
                  <a:sysClr val="windowText" lastClr="000000"/>
                </a:solidFill>
                <a:latin typeface="Open Sans"/>
                <a:cs typeface="Calibri" pitchFamily="34" charset="0"/>
              </a:rPr>
              <a:t>$23,000 </a:t>
            </a:r>
            <a:r>
              <a:rPr lang="en-US" dirty="0">
                <a:solidFill>
                  <a:sysClr val="windowText" lastClr="000000"/>
                </a:solidFill>
                <a:latin typeface="Open Sans"/>
                <a:cs typeface="Calibri" pitchFamily="34" charset="0"/>
              </a:rPr>
              <a:t>(plus $7,500 if you are 50 or over)</a:t>
            </a:r>
          </a:p>
          <a:p>
            <a:pPr eaLnBrk="1" fontAlgn="auto" hangingPunct="1">
              <a:spcAft>
                <a:spcPts val="0"/>
              </a:spcAft>
              <a:defRPr/>
            </a:pPr>
            <a:r>
              <a:rPr lang="en-US" dirty="0">
                <a:solidFill>
                  <a:sysClr val="windowText" lastClr="000000"/>
                </a:solidFill>
                <a:latin typeface="Open Sans"/>
                <a:cs typeface="Calibri" pitchFamily="34" charset="0"/>
              </a:rPr>
              <a:t>Combined limit for ORP and 403b = $69,000</a:t>
            </a:r>
          </a:p>
          <a:p>
            <a:pPr eaLnBrk="1" fontAlgn="auto" hangingPunct="1">
              <a:spcAft>
                <a:spcPts val="0"/>
              </a:spcAft>
              <a:defRPr/>
            </a:pPr>
            <a:endParaRPr lang="en-US" dirty="0">
              <a:solidFill>
                <a:sysClr val="windowText" lastClr="000000"/>
              </a:solidFill>
              <a:latin typeface="Open Sans"/>
              <a:cs typeface="Calibri" pitchFamily="34" charset="0"/>
            </a:endParaRPr>
          </a:p>
        </p:txBody>
      </p:sp>
      <p:sp>
        <p:nvSpPr>
          <p:cNvPr id="52232" name="Rectangle 7">
            <a:extLst>
              <a:ext uri="{FF2B5EF4-FFF2-40B4-BE49-F238E27FC236}">
                <a16:creationId xmlns:a16="http://schemas.microsoft.com/office/drawing/2014/main" id="{ABEEB2FA-A804-4B94-8C85-66CD1063DAFC}"/>
              </a:ext>
            </a:extLst>
          </p:cNvPr>
          <p:cNvSpPr>
            <a:spLocks noChangeArrowheads="1"/>
          </p:cNvSpPr>
          <p:nvPr/>
        </p:nvSpPr>
        <p:spPr bwMode="auto">
          <a:xfrm>
            <a:off x="5670841" y="5758193"/>
            <a:ext cx="50815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lnSpc>
                <a:spcPct val="100000"/>
              </a:lnSpc>
              <a:spcBef>
                <a:spcPct val="0"/>
              </a:spcBef>
              <a:buFontTx/>
              <a:buNone/>
            </a:pPr>
            <a:r>
              <a:rPr lang="en-US" altLang="en-US" sz="1800" b="1" dirty="0">
                <a:latin typeface="Open Sans"/>
                <a:cs typeface="Calibri" panose="020F0502020204030204" pitchFamily="34" charset="0"/>
              </a:rPr>
              <a:t>You can start participating anytime after your first day of employment.</a:t>
            </a:r>
          </a:p>
        </p:txBody>
      </p:sp>
    </p:spTree>
    <p:extLst>
      <p:ext uri="{BB962C8B-B14F-4D97-AF65-F5344CB8AC3E}">
        <p14:creationId xmlns:p14="http://schemas.microsoft.com/office/powerpoint/2010/main" val="3654869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D357B57A-9C54-4DB2-B5A9-820529DC56E1}"/>
              </a:ext>
            </a:extLst>
          </p:cNvPr>
          <p:cNvSpPr txBox="1">
            <a:spLocks noChangeArrowheads="1"/>
          </p:cNvSpPr>
          <p:nvPr/>
        </p:nvSpPr>
        <p:spPr bwMode="auto">
          <a:xfrm>
            <a:off x="2987040" y="821372"/>
            <a:ext cx="65143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spcBef>
                <a:spcPct val="0"/>
              </a:spcBef>
              <a:buFontTx/>
              <a:buNone/>
            </a:pPr>
            <a:r>
              <a:rPr lang="en-US" altLang="en-US" sz="4000" dirty="0">
                <a:latin typeface="Open Sans"/>
                <a:cs typeface="Calibri" panose="020F0502020204030204" pitchFamily="34" charset="0"/>
              </a:rPr>
              <a:t>UNTS NetBenefits Portal</a:t>
            </a:r>
          </a:p>
        </p:txBody>
      </p:sp>
      <p:sp>
        <p:nvSpPr>
          <p:cNvPr id="78851" name="Rectangle 2">
            <a:extLst>
              <a:ext uri="{FF2B5EF4-FFF2-40B4-BE49-F238E27FC236}">
                <a16:creationId xmlns:a16="http://schemas.microsoft.com/office/drawing/2014/main" id="{5FF66E4D-AAB3-4098-B74E-F99144DD7E17}"/>
              </a:ext>
            </a:extLst>
          </p:cNvPr>
          <p:cNvSpPr>
            <a:spLocks noChangeArrowheads="1"/>
          </p:cNvSpPr>
          <p:nvPr/>
        </p:nvSpPr>
        <p:spPr bwMode="auto">
          <a:xfrm>
            <a:off x="1139381" y="2203675"/>
            <a:ext cx="926115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257300" indent="-3429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lnSpc>
                <a:spcPct val="100000"/>
              </a:lnSpc>
              <a:spcBef>
                <a:spcPct val="0"/>
              </a:spcBef>
              <a:buClr>
                <a:srgbClr val="008400"/>
              </a:buClr>
            </a:pPr>
            <a:r>
              <a:rPr lang="en-US" altLang="en-US" sz="2000" dirty="0">
                <a:latin typeface="Open Sans"/>
                <a:cs typeface="Calibri" panose="020F0502020204030204" pitchFamily="34" charset="0"/>
              </a:rPr>
              <a:t>Choose your ORP vendor and investments for your ORP account (after HR Benefits enrolls you – see enrollment email for instructions)</a:t>
            </a:r>
          </a:p>
          <a:p>
            <a:pPr eaLnBrk="1" hangingPunct="1">
              <a:lnSpc>
                <a:spcPct val="100000"/>
              </a:lnSpc>
              <a:spcBef>
                <a:spcPct val="0"/>
              </a:spcBef>
              <a:buClr>
                <a:srgbClr val="008400"/>
              </a:buClr>
            </a:pPr>
            <a:endParaRPr lang="en-US" altLang="en-US" sz="2000" dirty="0">
              <a:latin typeface="Open Sans"/>
              <a:cs typeface="Calibri" panose="020F0502020204030204" pitchFamily="34" charset="0"/>
            </a:endParaRPr>
          </a:p>
          <a:p>
            <a:pPr eaLnBrk="1" hangingPunct="1">
              <a:lnSpc>
                <a:spcPct val="100000"/>
              </a:lnSpc>
              <a:spcBef>
                <a:spcPct val="0"/>
              </a:spcBef>
              <a:buClr>
                <a:srgbClr val="008400"/>
              </a:buClr>
            </a:pPr>
            <a:r>
              <a:rPr lang="en-US" altLang="en-US" sz="2000" dirty="0">
                <a:latin typeface="Open Sans"/>
                <a:cs typeface="Calibri" panose="020F0502020204030204" pitchFamily="34" charset="0"/>
              </a:rPr>
              <a:t>Participate in 403(b) voluntary retirement savings plan (choose vendor and investments)</a:t>
            </a:r>
          </a:p>
          <a:p>
            <a:pPr eaLnBrk="1" hangingPunct="1">
              <a:lnSpc>
                <a:spcPct val="100000"/>
              </a:lnSpc>
              <a:spcBef>
                <a:spcPct val="0"/>
              </a:spcBef>
              <a:buClr>
                <a:srgbClr val="008400"/>
              </a:buClr>
            </a:pPr>
            <a:endParaRPr lang="en-US" altLang="en-US" sz="2000" dirty="0">
              <a:latin typeface="Open Sans"/>
              <a:cs typeface="Calibri" panose="020F0502020204030204" pitchFamily="34" charset="0"/>
            </a:endParaRPr>
          </a:p>
          <a:p>
            <a:pPr eaLnBrk="1" hangingPunct="1">
              <a:lnSpc>
                <a:spcPct val="100000"/>
              </a:lnSpc>
              <a:spcBef>
                <a:spcPct val="0"/>
              </a:spcBef>
              <a:buClr>
                <a:srgbClr val="008400"/>
              </a:buClr>
            </a:pPr>
            <a:r>
              <a:rPr lang="en-US" altLang="en-US" sz="2000" dirty="0">
                <a:latin typeface="Open Sans"/>
                <a:cs typeface="Calibri" panose="020F0502020204030204" pitchFamily="34" charset="0"/>
              </a:rPr>
              <a:t>Make changes to vendors and investments for ORP and 403(b)</a:t>
            </a:r>
          </a:p>
          <a:p>
            <a:pPr eaLnBrk="1" hangingPunct="1">
              <a:lnSpc>
                <a:spcPct val="100000"/>
              </a:lnSpc>
              <a:spcBef>
                <a:spcPct val="0"/>
              </a:spcBef>
              <a:buClr>
                <a:srgbClr val="008400"/>
              </a:buClr>
            </a:pPr>
            <a:endParaRPr lang="en-US" altLang="en-US" sz="2000" dirty="0">
              <a:latin typeface="Open Sans"/>
              <a:cs typeface="Calibri" panose="020F0502020204030204" pitchFamily="34" charset="0"/>
            </a:endParaRPr>
          </a:p>
          <a:p>
            <a:pPr eaLnBrk="1" hangingPunct="1">
              <a:lnSpc>
                <a:spcPct val="100000"/>
              </a:lnSpc>
              <a:spcBef>
                <a:spcPct val="0"/>
              </a:spcBef>
              <a:buClr>
                <a:srgbClr val="00B050"/>
              </a:buClr>
            </a:pPr>
            <a:r>
              <a:rPr lang="en-US" altLang="en-US" sz="2000" dirty="0">
                <a:latin typeface="Open Sans"/>
                <a:cs typeface="Calibri" panose="020F0502020204030204" pitchFamily="34" charset="0"/>
              </a:rPr>
              <a:t>Make changes to deferral amounts for 403(b)</a:t>
            </a:r>
          </a:p>
          <a:p>
            <a:pPr eaLnBrk="1" hangingPunct="1">
              <a:lnSpc>
                <a:spcPct val="100000"/>
              </a:lnSpc>
              <a:spcBef>
                <a:spcPct val="0"/>
              </a:spcBef>
              <a:buClr>
                <a:srgbClr val="00B050"/>
              </a:buClr>
            </a:pPr>
            <a:endParaRPr lang="en-US" altLang="en-US" sz="2000" dirty="0">
              <a:latin typeface="Open Sans"/>
              <a:cs typeface="Calibri" panose="020F0502020204030204" pitchFamily="34" charset="0"/>
            </a:endParaRPr>
          </a:p>
          <a:p>
            <a:pPr eaLnBrk="1" hangingPunct="1">
              <a:lnSpc>
                <a:spcPct val="100000"/>
              </a:lnSpc>
              <a:spcBef>
                <a:spcPct val="0"/>
              </a:spcBef>
              <a:buClr>
                <a:srgbClr val="008400"/>
              </a:buClr>
            </a:pPr>
            <a:r>
              <a:rPr lang="en-US" altLang="en-US" sz="2000" dirty="0">
                <a:latin typeface="Open Sans"/>
                <a:cs typeface="Calibri" panose="020F0502020204030204" pitchFamily="34" charset="0"/>
              </a:rPr>
              <a:t>Use Financial Resources like retirement savings calculators, articles, webinars</a:t>
            </a:r>
          </a:p>
        </p:txBody>
      </p:sp>
      <p:pic>
        <p:nvPicPr>
          <p:cNvPr id="51204" name="Picture 3">
            <a:extLst>
              <a:ext uri="{FF2B5EF4-FFF2-40B4-BE49-F238E27FC236}">
                <a16:creationId xmlns:a16="http://schemas.microsoft.com/office/drawing/2014/main" id="{881C2F76-6EC9-43E3-A88A-A4D2EEA03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0538" y="4979829"/>
            <a:ext cx="1195388" cy="44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5" name="Picture 4">
            <a:extLst>
              <a:ext uri="{FF2B5EF4-FFF2-40B4-BE49-F238E27FC236}">
                <a16:creationId xmlns:a16="http://schemas.microsoft.com/office/drawing/2014/main" id="{3A75C0FC-59F0-43E3-8B38-1B66ACB2A5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2644" y="4029044"/>
            <a:ext cx="13255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5">
            <a:extLst>
              <a:ext uri="{FF2B5EF4-FFF2-40B4-BE49-F238E27FC236}">
                <a16:creationId xmlns:a16="http://schemas.microsoft.com/office/drawing/2014/main" id="{22D7C325-6E11-4B45-9B41-36C873B0E0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1357" y="3111118"/>
            <a:ext cx="1608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360E824-5015-4EE7-A29A-229A3EDE5DAD}"/>
              </a:ext>
            </a:extLst>
          </p:cNvPr>
          <p:cNvSpPr/>
          <p:nvPr/>
        </p:nvSpPr>
        <p:spPr>
          <a:xfrm>
            <a:off x="2887422" y="1568449"/>
            <a:ext cx="5965351" cy="707886"/>
          </a:xfrm>
          <a:prstGeom prst="rect">
            <a:avLst/>
          </a:prstGeom>
        </p:spPr>
        <p:txBody>
          <a:bodyPr wrap="none">
            <a:spAutoFit/>
          </a:bodyPr>
          <a:lstStyle/>
          <a:p>
            <a:r>
              <a:rPr lang="en-US" sz="2000" b="1" dirty="0">
                <a:latin typeface="Open Sans"/>
                <a:hlinkClick r:id="rId6"/>
              </a:rPr>
              <a:t>https://nb.fidelity.com/public/nb/default/home</a:t>
            </a:r>
            <a:endParaRPr lang="en-US" sz="2000" b="1" dirty="0">
              <a:latin typeface="Open Sans"/>
            </a:endParaRPr>
          </a:p>
          <a:p>
            <a:endParaRPr lang="en-US" sz="2000" b="1" dirty="0">
              <a:latin typeface="Open Sans"/>
            </a:endParaRPr>
          </a:p>
        </p:txBody>
      </p:sp>
      <p:pic>
        <p:nvPicPr>
          <p:cNvPr id="3" name="Picture 2">
            <a:extLst>
              <a:ext uri="{FF2B5EF4-FFF2-40B4-BE49-F238E27FC236}">
                <a16:creationId xmlns:a16="http://schemas.microsoft.com/office/drawing/2014/main" id="{9897EAAE-2767-4636-8E5C-0D8C68137678}"/>
              </a:ext>
            </a:extLst>
          </p:cNvPr>
          <p:cNvPicPr>
            <a:picLocks noChangeAspect="1"/>
          </p:cNvPicPr>
          <p:nvPr/>
        </p:nvPicPr>
        <p:blipFill>
          <a:blip r:embed="rId7"/>
          <a:stretch>
            <a:fillRect/>
          </a:stretch>
        </p:blipFill>
        <p:spPr>
          <a:xfrm>
            <a:off x="10500677" y="2203675"/>
            <a:ext cx="990095" cy="527334"/>
          </a:xfrm>
          <a:prstGeom prst="rect">
            <a:avLst/>
          </a:prstGeom>
        </p:spPr>
      </p:pic>
    </p:spTree>
    <p:extLst>
      <p:ext uri="{BB962C8B-B14F-4D97-AF65-F5344CB8AC3E}">
        <p14:creationId xmlns:p14="http://schemas.microsoft.com/office/powerpoint/2010/main" val="3338941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1D191-4D47-44A9-8FB1-0689ACABEE4A}"/>
              </a:ext>
            </a:extLst>
          </p:cNvPr>
          <p:cNvSpPr>
            <a:spLocks noGrp="1"/>
          </p:cNvSpPr>
          <p:nvPr>
            <p:ph type="title"/>
          </p:nvPr>
        </p:nvSpPr>
        <p:spPr>
          <a:xfrm>
            <a:off x="838200" y="847079"/>
            <a:ext cx="10515600" cy="929524"/>
          </a:xfrm>
        </p:spPr>
        <p:txBody>
          <a:bodyPr>
            <a:normAutofit/>
          </a:bodyPr>
          <a:lstStyle/>
          <a:p>
            <a:pPr algn="ctr"/>
            <a:r>
              <a:rPr lang="en-US" sz="4000" b="1" dirty="0"/>
              <a:t>Reminders</a:t>
            </a:r>
          </a:p>
        </p:txBody>
      </p:sp>
      <p:sp>
        <p:nvSpPr>
          <p:cNvPr id="3" name="Text Placeholder 2">
            <a:extLst>
              <a:ext uri="{FF2B5EF4-FFF2-40B4-BE49-F238E27FC236}">
                <a16:creationId xmlns:a16="http://schemas.microsoft.com/office/drawing/2014/main" id="{7497F4B9-3DAA-42B9-A2E4-B556E2CB1D57}"/>
              </a:ext>
            </a:extLst>
          </p:cNvPr>
          <p:cNvSpPr>
            <a:spLocks noGrp="1"/>
          </p:cNvSpPr>
          <p:nvPr>
            <p:ph type="body" idx="1"/>
          </p:nvPr>
        </p:nvSpPr>
        <p:spPr>
          <a:xfrm>
            <a:off x="831850" y="2194560"/>
            <a:ext cx="10515600" cy="3033141"/>
          </a:xfrm>
        </p:spPr>
        <p:txBody>
          <a:bodyPr>
            <a:normAutofit/>
          </a:bodyPr>
          <a:lstStyle/>
          <a:p>
            <a:pPr marL="342900" indent="-342900">
              <a:buFont typeface="Wingdings" panose="05000000000000000000" pitchFamily="2" charset="2"/>
              <a:buChar char="v"/>
            </a:pPr>
            <a:r>
              <a:rPr lang="en-US" dirty="0">
                <a:solidFill>
                  <a:schemeClr val="tx1"/>
                </a:solidFill>
              </a:rPr>
              <a:t>If you are electing ORP,  you must send your notarized TRS 28 Election form and your Acknowledgment form by email to </a:t>
            </a:r>
            <a:r>
              <a:rPr lang="en-US" dirty="0">
                <a:solidFill>
                  <a:schemeClr val="tx1"/>
                </a:solidFill>
                <a:hlinkClick r:id="rId2">
                  <a:extLst>
                    <a:ext uri="{A12FA001-AC4F-418D-AE19-62706E023703}">
                      <ahyp:hlinkClr xmlns:ahyp="http://schemas.microsoft.com/office/drawing/2018/hyperlinkcolor" val="tx"/>
                    </a:ext>
                  </a:extLst>
                </a:hlinkClick>
              </a:rPr>
              <a:t>HRBenefits@untsystem.edu</a:t>
            </a:r>
            <a:r>
              <a:rPr lang="en-US" dirty="0">
                <a:solidFill>
                  <a:schemeClr val="tx1"/>
                </a:solidFill>
              </a:rPr>
              <a:t> no later than the deadline for your election!</a:t>
            </a:r>
          </a:p>
          <a:p>
            <a:pPr marL="342900" indent="-342900">
              <a:buFont typeface="Wingdings" panose="05000000000000000000" pitchFamily="2" charset="2"/>
              <a:buChar char="v"/>
            </a:pPr>
            <a:r>
              <a:rPr lang="en-US" dirty="0">
                <a:solidFill>
                  <a:schemeClr val="tx1"/>
                </a:solidFill>
              </a:rPr>
              <a:t>If you want to start your contributions to ORP right away, send your ORP election forms in asap.  Otherwise, you will have TRS contributions until you elect – which means you will miss out on some ORP contributions and vesting time!</a:t>
            </a:r>
          </a:p>
          <a:p>
            <a:pPr marL="342900" indent="-342900">
              <a:buFont typeface="Wingdings" panose="05000000000000000000" pitchFamily="2" charset="2"/>
              <a:buChar char="v"/>
            </a:pPr>
            <a:r>
              <a:rPr lang="en-US" dirty="0">
                <a:solidFill>
                  <a:schemeClr val="tx1"/>
                </a:solidFill>
              </a:rPr>
              <a:t>If you want to be in TRS – you don’t have to do anything – you are automatically enrolled as of your hire date.</a:t>
            </a:r>
          </a:p>
          <a:p>
            <a:pPr marL="342900" indent="-342900">
              <a:buFont typeface="Wingdings" panose="05000000000000000000" pitchFamily="2" charset="2"/>
              <a:buChar char="v"/>
            </a:pPr>
            <a:endParaRPr lang="en-US" dirty="0">
              <a:solidFill>
                <a:schemeClr val="tx1"/>
              </a:solidFill>
            </a:endParaRPr>
          </a:p>
        </p:txBody>
      </p:sp>
      <p:sp>
        <p:nvSpPr>
          <p:cNvPr id="4" name="Slide Number Placeholder 3">
            <a:extLst>
              <a:ext uri="{FF2B5EF4-FFF2-40B4-BE49-F238E27FC236}">
                <a16:creationId xmlns:a16="http://schemas.microsoft.com/office/drawing/2014/main" id="{2ACCBED4-4DCB-4A44-B000-899E696A7010}"/>
              </a:ext>
            </a:extLst>
          </p:cNvPr>
          <p:cNvSpPr>
            <a:spLocks noGrp="1"/>
          </p:cNvSpPr>
          <p:nvPr>
            <p:ph type="sldNum" sz="quarter" idx="12"/>
          </p:nvPr>
        </p:nvSpPr>
        <p:spPr/>
        <p:txBody>
          <a:bodyPr/>
          <a:lstStyle/>
          <a:p>
            <a:fld id="{CC7B5CB3-F6A7-BC47-8CB9-F0ABF2A1689F}" type="slidenum">
              <a:rPr lang="en-US" smtClean="0"/>
              <a:t>37</a:t>
            </a:fld>
            <a:endParaRPr lang="en-US" dirty="0"/>
          </a:p>
        </p:txBody>
      </p:sp>
      <p:sp>
        <p:nvSpPr>
          <p:cNvPr id="5" name="Rectangle 4">
            <a:extLst>
              <a:ext uri="{FF2B5EF4-FFF2-40B4-BE49-F238E27FC236}">
                <a16:creationId xmlns:a16="http://schemas.microsoft.com/office/drawing/2014/main" id="{9388441E-1027-49EC-AE4B-5FD88E3DA2D5}"/>
              </a:ext>
            </a:extLst>
          </p:cNvPr>
          <p:cNvSpPr/>
          <p:nvPr/>
        </p:nvSpPr>
        <p:spPr>
          <a:xfrm>
            <a:off x="831850" y="5665078"/>
            <a:ext cx="10752737" cy="646331"/>
          </a:xfrm>
          <a:prstGeom prst="rect">
            <a:avLst/>
          </a:prstGeom>
        </p:spPr>
        <p:txBody>
          <a:bodyPr wrap="square">
            <a:spAutoFit/>
          </a:bodyPr>
          <a:lstStyle/>
          <a:p>
            <a:r>
              <a:rPr lang="en-US" dirty="0"/>
              <a:t>Overview of TRS vs. ORP:  http://reportcenter.highered.texas.gov/agency-publication/guidelines-manuals/overview-of-trs-and-orp1/</a:t>
            </a:r>
          </a:p>
        </p:txBody>
      </p:sp>
    </p:spTree>
    <p:extLst>
      <p:ext uri="{BB962C8B-B14F-4D97-AF65-F5344CB8AC3E}">
        <p14:creationId xmlns:p14="http://schemas.microsoft.com/office/powerpoint/2010/main" val="380792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1C7025-DAD9-4C10-96BC-5F7D63D5D84C}"/>
              </a:ext>
            </a:extLst>
          </p:cNvPr>
          <p:cNvSpPr>
            <a:spLocks noGrp="1"/>
          </p:cNvSpPr>
          <p:nvPr>
            <p:ph type="sldNum" sz="quarter" idx="12"/>
          </p:nvPr>
        </p:nvSpPr>
        <p:spPr/>
        <p:txBody>
          <a:bodyPr/>
          <a:lstStyle/>
          <a:p>
            <a:fld id="{CC7B5CB3-F6A7-BC47-8CB9-F0ABF2A1689F}" type="slidenum">
              <a:rPr lang="en-US" smtClean="0"/>
              <a:t>38</a:t>
            </a:fld>
            <a:endParaRPr lang="en-US" dirty="0"/>
          </a:p>
        </p:txBody>
      </p:sp>
      <p:sp>
        <p:nvSpPr>
          <p:cNvPr id="5" name="Rectangle 4">
            <a:extLst>
              <a:ext uri="{FF2B5EF4-FFF2-40B4-BE49-F238E27FC236}">
                <a16:creationId xmlns:a16="http://schemas.microsoft.com/office/drawing/2014/main" id="{0DFED555-4BDC-409E-8A7F-42AC4CC91C41}"/>
              </a:ext>
            </a:extLst>
          </p:cNvPr>
          <p:cNvSpPr/>
          <p:nvPr/>
        </p:nvSpPr>
        <p:spPr>
          <a:xfrm>
            <a:off x="537901" y="1243363"/>
            <a:ext cx="10117526" cy="646331"/>
          </a:xfrm>
          <a:prstGeom prst="rect">
            <a:avLst/>
          </a:prstGeom>
        </p:spPr>
        <p:txBody>
          <a:bodyPr wrap="square">
            <a:spAutoFit/>
          </a:bodyPr>
          <a:lstStyle/>
          <a:p>
            <a:pPr algn="ctr"/>
            <a:r>
              <a:rPr lang="en-US" sz="3600" dirty="0"/>
              <a:t>Licensed Financial Advisors </a:t>
            </a:r>
          </a:p>
        </p:txBody>
      </p:sp>
      <p:sp>
        <p:nvSpPr>
          <p:cNvPr id="6" name="TextBox 5">
            <a:extLst>
              <a:ext uri="{FF2B5EF4-FFF2-40B4-BE49-F238E27FC236}">
                <a16:creationId xmlns:a16="http://schemas.microsoft.com/office/drawing/2014/main" id="{FABDF1CE-8AF8-3072-A827-138E0D6FC44E}"/>
              </a:ext>
            </a:extLst>
          </p:cNvPr>
          <p:cNvSpPr txBox="1"/>
          <p:nvPr/>
        </p:nvSpPr>
        <p:spPr>
          <a:xfrm>
            <a:off x="806950" y="2598004"/>
            <a:ext cx="4789714" cy="3231654"/>
          </a:xfrm>
          <a:prstGeom prst="rect">
            <a:avLst/>
          </a:prstGeom>
          <a:noFill/>
        </p:spPr>
        <p:txBody>
          <a:bodyPr wrap="square" rtlCol="0">
            <a:spAutoFit/>
          </a:bodyPr>
          <a:lstStyle/>
          <a:p>
            <a:r>
              <a:rPr lang="en-US" sz="2400" dirty="0"/>
              <a:t>AIG/Corebridge</a:t>
            </a:r>
          </a:p>
          <a:p>
            <a:r>
              <a:rPr lang="en-US" sz="2400" dirty="0">
                <a:hlinkClick r:id="rId3"/>
              </a:rPr>
              <a:t>Doris.Silva@corebridgefinancial.com</a:t>
            </a:r>
            <a:endParaRPr lang="en-US" sz="2400" dirty="0"/>
          </a:p>
          <a:p>
            <a:r>
              <a:rPr lang="en-US" sz="2400" dirty="0">
                <a:hlinkClick r:id="rId4"/>
              </a:rPr>
              <a:t>Lloyd.Shaw@aig.com</a:t>
            </a:r>
            <a:endParaRPr lang="en-US" sz="2400" dirty="0"/>
          </a:p>
          <a:p>
            <a:pPr marL="342900" indent="-342900">
              <a:buAutoNum type="arabicParenR"/>
            </a:pPr>
            <a:endParaRPr lang="en-US" sz="2400" dirty="0"/>
          </a:p>
          <a:p>
            <a:r>
              <a:rPr lang="en-US" sz="2400" dirty="0"/>
              <a:t>Fidelity</a:t>
            </a:r>
          </a:p>
          <a:p>
            <a:r>
              <a:rPr lang="en-US" sz="2400" dirty="0">
                <a:hlinkClick r:id="rId5"/>
              </a:rPr>
              <a:t>Miguel.Salazar@fmr.com</a:t>
            </a:r>
            <a:endParaRPr lang="en-US" sz="2400" dirty="0"/>
          </a:p>
          <a:p>
            <a:r>
              <a:rPr lang="en-US" sz="2400" dirty="0">
                <a:hlinkClick r:id="rId6"/>
              </a:rPr>
              <a:t>Brian.Baker@fmr.com</a:t>
            </a:r>
            <a:endParaRPr lang="en-US" sz="2400" dirty="0"/>
          </a:p>
          <a:p>
            <a:endParaRPr lang="en-US" dirty="0"/>
          </a:p>
          <a:p>
            <a:endParaRPr lang="en-US" dirty="0"/>
          </a:p>
        </p:txBody>
      </p:sp>
      <p:sp>
        <p:nvSpPr>
          <p:cNvPr id="7" name="TextBox 6">
            <a:extLst>
              <a:ext uri="{FF2B5EF4-FFF2-40B4-BE49-F238E27FC236}">
                <a16:creationId xmlns:a16="http://schemas.microsoft.com/office/drawing/2014/main" id="{34E297B4-7A1C-733F-DA22-BBC6A00F4EE8}"/>
              </a:ext>
            </a:extLst>
          </p:cNvPr>
          <p:cNvSpPr txBox="1"/>
          <p:nvPr/>
        </p:nvSpPr>
        <p:spPr>
          <a:xfrm>
            <a:off x="6662057" y="2567649"/>
            <a:ext cx="3907971" cy="3046988"/>
          </a:xfrm>
          <a:prstGeom prst="rect">
            <a:avLst/>
          </a:prstGeom>
          <a:noFill/>
        </p:spPr>
        <p:txBody>
          <a:bodyPr wrap="square" rtlCol="0">
            <a:spAutoFit/>
          </a:bodyPr>
          <a:lstStyle/>
          <a:p>
            <a:r>
              <a:rPr lang="en-US" sz="2400" dirty="0"/>
              <a:t>TIAA</a:t>
            </a:r>
          </a:p>
          <a:p>
            <a:r>
              <a:rPr lang="en-US" sz="2400" dirty="0">
                <a:hlinkClick r:id="rId7"/>
              </a:rPr>
              <a:t>JDoss@tiaa.org</a:t>
            </a:r>
            <a:r>
              <a:rPr lang="en-US" sz="2400" dirty="0"/>
              <a:t> (Joy)</a:t>
            </a:r>
          </a:p>
          <a:p>
            <a:r>
              <a:rPr lang="en-US" sz="2400" dirty="0">
                <a:hlinkClick r:id="rId8"/>
              </a:rPr>
              <a:t>SMossman@tiaa.org</a:t>
            </a:r>
            <a:r>
              <a:rPr lang="en-US" sz="2400" dirty="0"/>
              <a:t> (Sean)</a:t>
            </a:r>
          </a:p>
          <a:p>
            <a:endParaRPr lang="en-US" sz="2400" dirty="0"/>
          </a:p>
          <a:p>
            <a:r>
              <a:rPr lang="en-US" sz="2400" dirty="0"/>
              <a:t>Voya</a:t>
            </a:r>
          </a:p>
          <a:p>
            <a:r>
              <a:rPr lang="en-US" sz="2400" dirty="0">
                <a:hlinkClick r:id="rId9"/>
              </a:rPr>
              <a:t>Brenda.Forcht@voyafa.com</a:t>
            </a:r>
            <a:r>
              <a:rPr lang="en-US" sz="2400" dirty="0"/>
              <a:t> </a:t>
            </a:r>
          </a:p>
          <a:p>
            <a:r>
              <a:rPr lang="en-US" sz="2400" dirty="0">
                <a:hlinkClick r:id="rId10"/>
              </a:rPr>
              <a:t>Zera.Harris@voyafa.com</a:t>
            </a:r>
            <a:endParaRPr lang="en-US" sz="2400" dirty="0"/>
          </a:p>
          <a:p>
            <a:r>
              <a:rPr lang="en-US" sz="2400" dirty="0">
                <a:hlinkClick r:id="rId11"/>
              </a:rPr>
              <a:t>Brett.Phillips@voyafa.com</a:t>
            </a:r>
            <a:endParaRPr lang="en-US" sz="2400" dirty="0"/>
          </a:p>
        </p:txBody>
      </p:sp>
    </p:spTree>
    <p:extLst>
      <p:ext uri="{BB962C8B-B14F-4D97-AF65-F5344CB8AC3E}">
        <p14:creationId xmlns:p14="http://schemas.microsoft.com/office/powerpoint/2010/main" val="2774620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A6B6D7E-C289-4BEF-B9AE-FBD4D5AE0F2A}"/>
              </a:ext>
            </a:extLst>
          </p:cNvPr>
          <p:cNvSpPr txBox="1"/>
          <p:nvPr/>
        </p:nvSpPr>
        <p:spPr>
          <a:xfrm>
            <a:off x="2695232" y="2273468"/>
            <a:ext cx="6801536" cy="3139321"/>
          </a:xfrm>
          <a:prstGeom prst="rect">
            <a:avLst/>
          </a:prstGeom>
          <a:noFill/>
        </p:spPr>
        <p:txBody>
          <a:bodyPr wrap="square">
            <a:spAutoFit/>
          </a:bodyPr>
          <a:lstStyle/>
          <a:p>
            <a:pPr algn="ctr">
              <a:defRPr/>
            </a:pPr>
            <a:endParaRPr lang="en-US" sz="4400" dirty="0">
              <a:latin typeface="Open Sans"/>
              <a:cs typeface="Calibri" panose="020F0502020204030204" pitchFamily="34" charset="0"/>
            </a:endParaRPr>
          </a:p>
          <a:p>
            <a:pPr algn="ctr">
              <a:defRPr/>
            </a:pPr>
            <a:r>
              <a:rPr lang="en-US" sz="4400" dirty="0">
                <a:latin typeface="Open Sans"/>
                <a:cs typeface="Calibri" panose="020F0502020204030204" pitchFamily="34" charset="0"/>
              </a:rPr>
              <a:t>Leave/EAP/Wellness</a:t>
            </a:r>
          </a:p>
          <a:p>
            <a:pPr algn="ctr">
              <a:defRPr/>
            </a:pPr>
            <a:endParaRPr lang="en-US" sz="2400" dirty="0">
              <a:latin typeface="Open Sans"/>
              <a:ea typeface="+mj-ea"/>
              <a:cs typeface="Calibri" panose="020F0502020204030204" pitchFamily="34" charset="0"/>
            </a:endParaRPr>
          </a:p>
          <a:p>
            <a:pPr algn="ctr">
              <a:defRPr/>
            </a:pPr>
            <a:endParaRPr lang="en-US" sz="2400" dirty="0">
              <a:latin typeface="Open Sans"/>
              <a:ea typeface="+mj-ea"/>
              <a:cs typeface="Calibri" panose="020F0502020204030204" pitchFamily="34" charset="0"/>
            </a:endParaRPr>
          </a:p>
          <a:p>
            <a:pPr algn="ctr">
              <a:defRPr/>
            </a:pPr>
            <a:endParaRPr lang="en-US" dirty="0">
              <a:latin typeface="Open Sans"/>
              <a:ea typeface="+mj-ea"/>
              <a:cs typeface="Calibri" panose="020F0502020204030204" pitchFamily="34" charset="0"/>
            </a:endParaRPr>
          </a:p>
          <a:p>
            <a:pPr>
              <a:defRPr/>
            </a:pPr>
            <a:endParaRPr lang="en-US" sz="4400" dirty="0">
              <a:latin typeface="Open Sans"/>
              <a:ea typeface="+mj-ea"/>
              <a:cs typeface="Calibri" panose="020F0502020204030204" pitchFamily="34" charset="0"/>
            </a:endParaRPr>
          </a:p>
        </p:txBody>
      </p:sp>
    </p:spTree>
    <p:extLst>
      <p:ext uri="{BB962C8B-B14F-4D97-AF65-F5344CB8AC3E}">
        <p14:creationId xmlns:p14="http://schemas.microsoft.com/office/powerpoint/2010/main" val="391909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DD363976-EA83-4DAF-A278-65294C86B3B1}"/>
              </a:ext>
            </a:extLst>
          </p:cNvPr>
          <p:cNvSpPr txBox="1">
            <a:spLocks noChangeArrowheads="1"/>
          </p:cNvSpPr>
          <p:nvPr/>
        </p:nvSpPr>
        <p:spPr bwMode="auto">
          <a:xfrm>
            <a:off x="2451490" y="1171975"/>
            <a:ext cx="8431701" cy="122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algn="ctr" eaLnBrk="1" hangingPunct="1">
              <a:spcBef>
                <a:spcPct val="0"/>
              </a:spcBef>
              <a:buFontTx/>
              <a:buNone/>
            </a:pPr>
            <a:r>
              <a:rPr lang="en-US" altLang="en-US" sz="4000" dirty="0">
                <a:latin typeface="Open Sans"/>
                <a:cs typeface="Calibri" panose="020F0502020204030204" pitchFamily="34" charset="0"/>
              </a:rPr>
              <a:t>Possible Exceptions</a:t>
            </a:r>
          </a:p>
          <a:p>
            <a:pPr algn="ctr" eaLnBrk="1" hangingPunct="1">
              <a:spcBef>
                <a:spcPct val="0"/>
              </a:spcBef>
              <a:buFontTx/>
              <a:buNone/>
            </a:pPr>
            <a:r>
              <a:rPr lang="en-US" altLang="en-US" sz="4000" dirty="0">
                <a:latin typeface="Open Sans"/>
                <a:cs typeface="Calibri" panose="020F0502020204030204" pitchFamily="34" charset="0"/>
              </a:rPr>
              <a:t>Do you meet one of these criteria?</a:t>
            </a:r>
          </a:p>
        </p:txBody>
      </p:sp>
      <p:sp>
        <p:nvSpPr>
          <p:cNvPr id="4" name="Rectangle 3">
            <a:extLst>
              <a:ext uri="{FF2B5EF4-FFF2-40B4-BE49-F238E27FC236}">
                <a16:creationId xmlns:a16="http://schemas.microsoft.com/office/drawing/2014/main" id="{A38784F0-B7F3-42B8-8E8E-78AE39DA5C98}"/>
              </a:ext>
            </a:extLst>
          </p:cNvPr>
          <p:cNvSpPr/>
          <p:nvPr/>
        </p:nvSpPr>
        <p:spPr>
          <a:xfrm>
            <a:off x="1773236" y="2622437"/>
            <a:ext cx="8645525" cy="2462212"/>
          </a:xfrm>
          <a:prstGeom prst="rect">
            <a:avLst/>
          </a:prstGeom>
        </p:spPr>
        <p:txBody>
          <a:bodyPr>
            <a:spAutoFit/>
          </a:bodyPr>
          <a:lstStyle/>
          <a:p>
            <a:pPr marL="800100" lvl="1" indent="-342900" eaLnBrk="1" fontAlgn="auto" hangingPunct="1">
              <a:spcBef>
                <a:spcPts val="0"/>
              </a:spcBef>
              <a:spcAft>
                <a:spcPts val="0"/>
              </a:spcAft>
              <a:buClr>
                <a:srgbClr val="008400"/>
              </a:buClr>
              <a:buFont typeface="Arial" pitchFamily="34" charset="0"/>
              <a:buChar char="•"/>
              <a:defRPr/>
            </a:pPr>
            <a:r>
              <a:rPr lang="en-US" sz="2200" dirty="0">
                <a:solidFill>
                  <a:prstClr val="black"/>
                </a:solidFill>
                <a:latin typeface="Open Sans"/>
                <a:cs typeface="Calibri" pitchFamily="34" charset="0"/>
              </a:rPr>
              <a:t>Are you a Direct Transfer from another Texas State agency?</a:t>
            </a:r>
          </a:p>
          <a:p>
            <a:pPr marL="800100" lvl="1" indent="-342900" eaLnBrk="1" fontAlgn="auto" hangingPunct="1">
              <a:spcBef>
                <a:spcPts val="0"/>
              </a:spcBef>
              <a:spcAft>
                <a:spcPts val="0"/>
              </a:spcAft>
              <a:buClr>
                <a:srgbClr val="00A94F"/>
              </a:buClr>
              <a:buFont typeface="Arial" pitchFamily="34" charset="0"/>
              <a:buChar char="•"/>
              <a:defRPr/>
            </a:pPr>
            <a:endParaRPr lang="en-US" sz="2200" dirty="0">
              <a:solidFill>
                <a:prstClr val="black"/>
              </a:solidFill>
              <a:latin typeface="Open Sans"/>
              <a:cs typeface="Calibri" pitchFamily="34" charset="0"/>
            </a:endParaRPr>
          </a:p>
          <a:p>
            <a:pPr marL="800100" lvl="1" indent="-342900" eaLnBrk="1" fontAlgn="auto" hangingPunct="1">
              <a:spcBef>
                <a:spcPts val="0"/>
              </a:spcBef>
              <a:spcAft>
                <a:spcPts val="0"/>
              </a:spcAft>
              <a:buClr>
                <a:srgbClr val="008400"/>
              </a:buClr>
              <a:buFont typeface="Arial" pitchFamily="34" charset="0"/>
              <a:buChar char="•"/>
              <a:defRPr/>
            </a:pPr>
            <a:r>
              <a:rPr lang="en-US" sz="2200" dirty="0">
                <a:solidFill>
                  <a:prstClr val="black"/>
                </a:solidFill>
                <a:latin typeface="Open Sans"/>
                <a:cs typeface="Calibri" pitchFamily="34" charset="0"/>
              </a:rPr>
              <a:t>Does your spouse or parent work for a Texas state agency and if so, does that relative cover you for health, dental or dependent life insurance through the Texas GBP?</a:t>
            </a:r>
          </a:p>
          <a:p>
            <a:pPr lvl="1" eaLnBrk="1" fontAlgn="auto" hangingPunct="1">
              <a:spcBef>
                <a:spcPts val="0"/>
              </a:spcBef>
              <a:spcAft>
                <a:spcPts val="0"/>
              </a:spcAft>
              <a:buClr>
                <a:srgbClr val="00A94F"/>
              </a:buClr>
              <a:defRPr/>
            </a:pPr>
            <a:endParaRPr lang="en-US" sz="2200" dirty="0">
              <a:solidFill>
                <a:prstClr val="black"/>
              </a:solidFill>
              <a:latin typeface="Open Sans"/>
              <a:cs typeface="Calibri" pitchFamily="34" charset="0"/>
            </a:endParaRPr>
          </a:p>
          <a:p>
            <a:pPr lvl="1" eaLnBrk="1" fontAlgn="auto" hangingPunct="1">
              <a:spcBef>
                <a:spcPts val="0"/>
              </a:spcBef>
              <a:spcAft>
                <a:spcPts val="0"/>
              </a:spcAft>
              <a:buClr>
                <a:srgbClr val="00A94F"/>
              </a:buClr>
              <a:defRPr/>
            </a:pPr>
            <a:endParaRPr lang="en-US" sz="2200" dirty="0">
              <a:solidFill>
                <a:prstClr val="black"/>
              </a:solidFill>
              <a:latin typeface="Open Sans"/>
              <a:cs typeface="Calibri" pitchFamily="34" charset="0"/>
            </a:endParaRPr>
          </a:p>
        </p:txBody>
      </p:sp>
      <p:sp>
        <p:nvSpPr>
          <p:cNvPr id="89093" name="Rectangle 4">
            <a:extLst>
              <a:ext uri="{FF2B5EF4-FFF2-40B4-BE49-F238E27FC236}">
                <a16:creationId xmlns:a16="http://schemas.microsoft.com/office/drawing/2014/main" id="{90AA0D33-21E4-4A9E-BF3A-BC26650CEAC0}"/>
              </a:ext>
            </a:extLst>
          </p:cNvPr>
          <p:cNvSpPr>
            <a:spLocks noChangeArrowheads="1"/>
          </p:cNvSpPr>
          <p:nvPr/>
        </p:nvSpPr>
        <p:spPr bwMode="auto">
          <a:xfrm>
            <a:off x="1178178" y="4927599"/>
            <a:ext cx="983564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lvl="1" eaLnBrk="1" hangingPunct="1">
              <a:lnSpc>
                <a:spcPct val="100000"/>
              </a:lnSpc>
              <a:spcBef>
                <a:spcPct val="0"/>
              </a:spcBef>
              <a:buClr>
                <a:srgbClr val="008400"/>
              </a:buClr>
              <a:buFontTx/>
              <a:buNone/>
            </a:pPr>
            <a:r>
              <a:rPr lang="en-US" altLang="en-US" sz="2200" i="1" dirty="0">
                <a:solidFill>
                  <a:srgbClr val="000000"/>
                </a:solidFill>
                <a:latin typeface="Open Sans"/>
                <a:cs typeface="Calibri" panose="020F0502020204030204" pitchFamily="34" charset="0"/>
              </a:rPr>
              <a:t>If you meet one of these criteria, please let the Benefits Department know.                This could </a:t>
            </a:r>
            <a:r>
              <a:rPr lang="en-US" altLang="en-US" sz="2200" i="1" u="sng" dirty="0">
                <a:solidFill>
                  <a:srgbClr val="000000"/>
                </a:solidFill>
                <a:latin typeface="Open Sans"/>
                <a:cs typeface="Calibri" panose="020F0502020204030204" pitchFamily="34" charset="0"/>
              </a:rPr>
              <a:t>possibly</a:t>
            </a:r>
            <a:r>
              <a:rPr lang="en-US" altLang="en-US" sz="2200" i="1" dirty="0">
                <a:solidFill>
                  <a:srgbClr val="000000"/>
                </a:solidFill>
                <a:latin typeface="Open Sans"/>
                <a:cs typeface="Calibri" panose="020F0502020204030204" pitchFamily="34" charset="0"/>
              </a:rPr>
              <a:t> waive your 60-day waiting period for health coverage.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20CF8C-C318-407D-BA16-90894C299991}"/>
              </a:ext>
            </a:extLst>
          </p:cNvPr>
          <p:cNvSpPr>
            <a:spLocks noGrp="1"/>
          </p:cNvSpPr>
          <p:nvPr>
            <p:ph type="sldNum" sz="quarter" idx="12"/>
          </p:nvPr>
        </p:nvSpPr>
        <p:spPr/>
        <p:txBody>
          <a:bodyPr/>
          <a:lstStyle/>
          <a:p>
            <a:fld id="{CC7B5CB3-F6A7-BC47-8CB9-F0ABF2A1689F}" type="slidenum">
              <a:rPr lang="en-US" smtClean="0"/>
              <a:t>40</a:t>
            </a:fld>
            <a:endParaRPr lang="en-US" dirty="0"/>
          </a:p>
        </p:txBody>
      </p:sp>
      <p:sp>
        <p:nvSpPr>
          <p:cNvPr id="4" name="Rectangle 3">
            <a:extLst>
              <a:ext uri="{FF2B5EF4-FFF2-40B4-BE49-F238E27FC236}">
                <a16:creationId xmlns:a16="http://schemas.microsoft.com/office/drawing/2014/main" id="{B909582B-09A5-43BE-BE34-413BC00B7AE5}"/>
              </a:ext>
            </a:extLst>
          </p:cNvPr>
          <p:cNvSpPr/>
          <p:nvPr/>
        </p:nvSpPr>
        <p:spPr>
          <a:xfrm>
            <a:off x="248356" y="1349039"/>
            <a:ext cx="11796888" cy="5201424"/>
          </a:xfrm>
          <a:prstGeom prst="rect">
            <a:avLst/>
          </a:prstGeom>
        </p:spPr>
        <p:txBody>
          <a:bodyPr wrap="square">
            <a:spAutoFit/>
          </a:bodyPr>
          <a:lstStyle/>
          <a:p>
            <a:pPr>
              <a:spcBef>
                <a:spcPts val="600"/>
              </a:spcBef>
              <a:spcAft>
                <a:spcPts val="600"/>
              </a:spcAft>
            </a:pPr>
            <a:r>
              <a:rPr lang="en-US" b="1" u="sng" dirty="0">
                <a:latin typeface="Open Sans"/>
              </a:rPr>
              <a:t>Sick and Vacation Leave</a:t>
            </a:r>
          </a:p>
          <a:p>
            <a:pPr indent="-285750">
              <a:spcBef>
                <a:spcPts val="600"/>
              </a:spcBef>
              <a:spcAft>
                <a:spcPts val="600"/>
              </a:spcAft>
              <a:buFont typeface="Arial" panose="020B0604020202020204" pitchFamily="34" charset="0"/>
              <a:buChar char="•"/>
            </a:pPr>
            <a:r>
              <a:rPr lang="en-US" dirty="0"/>
              <a:t>Sick Leave accruals begin on the first day of employment with an accrual rate of eight (8) hours per month for FT employees and there is no waiting period for utilization.  Vacation leave eligible FT employees begin accruing 8 hours per month of vacation leave on their first day of employment and there is a six(6) month waiting period for utilization. </a:t>
            </a:r>
          </a:p>
          <a:p>
            <a:pPr>
              <a:spcBef>
                <a:spcPts val="600"/>
              </a:spcBef>
              <a:spcAft>
                <a:spcPts val="600"/>
              </a:spcAft>
            </a:pPr>
            <a:r>
              <a:rPr lang="en-US" dirty="0"/>
              <a:t> </a:t>
            </a:r>
            <a:r>
              <a:rPr lang="en-US" b="1" u="sng" dirty="0">
                <a:latin typeface="Open Sans"/>
              </a:rPr>
              <a:t>Sick Leave Pool</a:t>
            </a:r>
          </a:p>
          <a:p>
            <a:pPr marL="285750" indent="-285750">
              <a:spcBef>
                <a:spcPts val="600"/>
              </a:spcBef>
              <a:spcAft>
                <a:spcPts val="600"/>
              </a:spcAft>
              <a:buFont typeface="Arial" panose="020B0604020202020204" pitchFamily="34" charset="0"/>
              <a:buChar char="•"/>
            </a:pPr>
            <a:r>
              <a:rPr lang="en-US" dirty="0"/>
              <a:t>Sick Leave Pool is a program that assists employees who have exhausted all other Leave due to a catastrophic illness or injury to themselves or an immediate family member.</a:t>
            </a:r>
          </a:p>
          <a:p>
            <a:pPr>
              <a:spcBef>
                <a:spcPts val="600"/>
              </a:spcBef>
              <a:spcAft>
                <a:spcPts val="600"/>
              </a:spcAft>
            </a:pPr>
            <a:r>
              <a:rPr lang="en-US" b="1" u="sng" dirty="0">
                <a:latin typeface="Open Sans"/>
              </a:rPr>
              <a:t>Sick Leave Donation</a:t>
            </a:r>
          </a:p>
          <a:p>
            <a:pPr marL="285750" indent="-285750">
              <a:spcBef>
                <a:spcPts val="600"/>
              </a:spcBef>
              <a:spcAft>
                <a:spcPts val="600"/>
              </a:spcAft>
              <a:buFont typeface="Arial" panose="020B0604020202020204" pitchFamily="34" charset="0"/>
              <a:buChar char="•"/>
            </a:pPr>
            <a:r>
              <a:rPr lang="en-US" dirty="0"/>
              <a:t>Sick Leave Donation is a program that allows all eligible employees to transfer sick leave hours voluntarily to another eligible employee within the same agency.</a:t>
            </a:r>
            <a:endParaRPr lang="en-US" dirty="0">
              <a:latin typeface="Open Sans"/>
            </a:endParaRPr>
          </a:p>
          <a:p>
            <a:pPr>
              <a:spcBef>
                <a:spcPts val="600"/>
              </a:spcBef>
              <a:spcAft>
                <a:spcPts val="600"/>
              </a:spcAft>
            </a:pPr>
            <a:r>
              <a:rPr lang="en-US" b="1" u="sng" dirty="0">
                <a:latin typeface="Open Sans"/>
              </a:rPr>
              <a:t>Parental Leave</a:t>
            </a:r>
          </a:p>
          <a:p>
            <a:pPr indent="-285750">
              <a:spcBef>
                <a:spcPts val="600"/>
              </a:spcBef>
              <a:spcAft>
                <a:spcPts val="600"/>
              </a:spcAft>
              <a:buFont typeface="Arial" panose="020B0604020202020204" pitchFamily="34" charset="0"/>
              <a:buChar char="•"/>
            </a:pPr>
            <a:r>
              <a:rPr lang="en-US" dirty="0"/>
              <a:t>Parental leave provides time off for new parents of natural or adopted children, if the employee does not qualify for FMLA.  To apply for Parental leave go to: </a:t>
            </a:r>
            <a:r>
              <a:rPr lang="en-US" dirty="0">
                <a:hlinkClick r:id="rId2"/>
              </a:rPr>
              <a:t>www.fmlasource.com</a:t>
            </a:r>
            <a:endParaRPr lang="en-US" dirty="0"/>
          </a:p>
          <a:p>
            <a:pPr algn="ctr">
              <a:spcBef>
                <a:spcPts val="600"/>
              </a:spcBef>
              <a:spcAft>
                <a:spcPts val="600"/>
              </a:spcAft>
            </a:pPr>
            <a:r>
              <a:rPr lang="en-US" dirty="0">
                <a:hlinkClick r:id="rId3"/>
              </a:rPr>
              <a:t>Employee Leave (untsystem.edu)</a:t>
            </a:r>
            <a:endParaRPr lang="en-US" dirty="0">
              <a:latin typeface="Open Sans"/>
            </a:endParaRPr>
          </a:p>
        </p:txBody>
      </p:sp>
      <p:sp>
        <p:nvSpPr>
          <p:cNvPr id="8" name="Title 7">
            <a:extLst>
              <a:ext uri="{FF2B5EF4-FFF2-40B4-BE49-F238E27FC236}">
                <a16:creationId xmlns:a16="http://schemas.microsoft.com/office/drawing/2014/main" id="{56E43926-10F1-4C49-979F-E2D3170338D4}"/>
              </a:ext>
            </a:extLst>
          </p:cNvPr>
          <p:cNvSpPr>
            <a:spLocks noGrp="1"/>
          </p:cNvSpPr>
          <p:nvPr>
            <p:ph type="title"/>
          </p:nvPr>
        </p:nvSpPr>
        <p:spPr>
          <a:xfrm>
            <a:off x="0" y="611659"/>
            <a:ext cx="12192000" cy="778476"/>
          </a:xfrm>
        </p:spPr>
        <p:txBody>
          <a:bodyPr/>
          <a:lstStyle/>
          <a:p>
            <a:pPr algn="ctr"/>
            <a:r>
              <a:rPr lang="en-US" dirty="0">
                <a:latin typeface="Open Sans" panose="020B0606030504020204"/>
              </a:rPr>
              <a:t>Employee Leave</a:t>
            </a:r>
          </a:p>
        </p:txBody>
      </p:sp>
    </p:spTree>
    <p:extLst>
      <p:ext uri="{BB962C8B-B14F-4D97-AF65-F5344CB8AC3E}">
        <p14:creationId xmlns:p14="http://schemas.microsoft.com/office/powerpoint/2010/main" val="2266922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445E7910-C942-4A4A-A659-523A66BBD5F8}"/>
              </a:ext>
            </a:extLst>
          </p:cNvPr>
          <p:cNvSpPr>
            <a:spLocks noGrp="1" noChangeArrowheads="1"/>
          </p:cNvSpPr>
          <p:nvPr>
            <p:ph type="title"/>
          </p:nvPr>
        </p:nvSpPr>
        <p:spPr>
          <a:xfrm>
            <a:off x="1403927" y="920897"/>
            <a:ext cx="9744363" cy="606425"/>
          </a:xfrm>
        </p:spPr>
        <p:txBody>
          <a:bodyPr>
            <a:noAutofit/>
          </a:bodyPr>
          <a:lstStyle/>
          <a:p>
            <a:pPr algn="ctr" eaLnBrk="1" hangingPunct="1"/>
            <a:r>
              <a:rPr lang="en-US" altLang="en-US" dirty="0">
                <a:latin typeface="Open Sans"/>
              </a:rPr>
              <a:t>Family Medical Leave Act (FMLA)</a:t>
            </a:r>
          </a:p>
        </p:txBody>
      </p:sp>
      <p:sp>
        <p:nvSpPr>
          <p:cNvPr id="3" name="Content Placeholder 2">
            <a:extLst>
              <a:ext uri="{FF2B5EF4-FFF2-40B4-BE49-F238E27FC236}">
                <a16:creationId xmlns:a16="http://schemas.microsoft.com/office/drawing/2014/main" id="{7DDDCBDA-70C9-4980-AB8C-02DE75C6E878}"/>
              </a:ext>
            </a:extLst>
          </p:cNvPr>
          <p:cNvSpPr>
            <a:spLocks noGrp="1"/>
          </p:cNvSpPr>
          <p:nvPr>
            <p:ph idx="1"/>
          </p:nvPr>
        </p:nvSpPr>
        <p:spPr>
          <a:xfrm>
            <a:off x="658368" y="1988083"/>
            <a:ext cx="10802111" cy="4742618"/>
          </a:xfrm>
        </p:spPr>
        <p:txBody>
          <a:bodyPr rtlCol="0">
            <a:normAutofit lnSpcReduction="10000"/>
          </a:bodyPr>
          <a:lstStyle/>
          <a:p>
            <a:pPr marL="285750" indent="-285750">
              <a:lnSpc>
                <a:spcPct val="120000"/>
              </a:lnSpc>
              <a:spcBef>
                <a:spcPts val="600"/>
              </a:spcBef>
              <a:buFont typeface="Arial" panose="020B0604020202020204" pitchFamily="34" charset="0"/>
              <a:buChar char="•"/>
            </a:pPr>
            <a:r>
              <a:rPr lang="en-US" sz="1800" dirty="0">
                <a:latin typeface="Open Sans"/>
                <a:cs typeface="Arial" panose="020B0604020202020204" pitchFamily="34" charset="0"/>
              </a:rPr>
              <a:t>The federal Family and Medical Leave Act entitles eligible employees to take up to 12 weeks of unpaid, job-protected leave for specified family and medical reasons during a 12-month rolling year period.</a:t>
            </a:r>
          </a:p>
          <a:p>
            <a:pPr marL="285750" indent="-285750">
              <a:lnSpc>
                <a:spcPct val="120000"/>
              </a:lnSpc>
              <a:spcBef>
                <a:spcPts val="600"/>
              </a:spcBef>
              <a:buFont typeface="Arial" panose="020B0604020202020204" pitchFamily="34" charset="0"/>
              <a:buChar char="•"/>
            </a:pPr>
            <a:r>
              <a:rPr lang="en-US" sz="1800" dirty="0">
                <a:latin typeface="Open Sans"/>
                <a:cs typeface="Arial" panose="020B0604020202020204" pitchFamily="34" charset="0"/>
              </a:rPr>
              <a:t>Eligibility for FMLA requires at least 12 months of state service, and at least 1,250 hours worked in the 12 months preceding the leave.</a:t>
            </a:r>
          </a:p>
          <a:p>
            <a:pPr marL="285750" indent="-285750">
              <a:lnSpc>
                <a:spcPct val="120000"/>
              </a:lnSpc>
              <a:spcBef>
                <a:spcPts val="600"/>
              </a:spcBef>
              <a:buFont typeface="Arial" panose="020B0604020202020204" pitchFamily="34" charset="0"/>
              <a:buChar char="•"/>
            </a:pPr>
            <a:r>
              <a:rPr lang="en-US" sz="1800" dirty="0">
                <a:latin typeface="Open Sans"/>
                <a:cs typeface="Arial" panose="020B0604020202020204" pitchFamily="34" charset="0"/>
              </a:rPr>
              <a:t>A request for FMLA should be made 30 days in advance if possible.</a:t>
            </a:r>
          </a:p>
          <a:p>
            <a:pPr marL="285750" indent="-285750">
              <a:lnSpc>
                <a:spcPct val="120000"/>
              </a:lnSpc>
              <a:spcBef>
                <a:spcPts val="600"/>
              </a:spcBef>
              <a:buFont typeface="Arial" panose="020B0604020202020204" pitchFamily="34" charset="0"/>
              <a:buChar char="•"/>
            </a:pPr>
            <a:r>
              <a:rPr lang="en-US" sz="1800" dirty="0">
                <a:latin typeface="Open Sans"/>
                <a:cs typeface="Arial" panose="020B0604020202020204" pitchFamily="34" charset="0"/>
              </a:rPr>
              <a:t>FMLA leave types include: Continuous, Intermittent and a reduced schedule.</a:t>
            </a:r>
          </a:p>
          <a:p>
            <a:pPr marL="285750" indent="-285750">
              <a:lnSpc>
                <a:spcPct val="120000"/>
              </a:lnSpc>
              <a:spcBef>
                <a:spcPts val="600"/>
              </a:spcBef>
              <a:buFont typeface="Arial" panose="020B0604020202020204" pitchFamily="34" charset="0"/>
              <a:buChar char="•"/>
            </a:pPr>
            <a:r>
              <a:rPr lang="en-US" sz="1800" dirty="0">
                <a:latin typeface="Open Sans"/>
                <a:cs typeface="Arial" panose="020B0604020202020204" pitchFamily="34" charset="0"/>
              </a:rPr>
              <a:t>FMLA can be taken for the birth of a child, adoption/foster care, the employee’s serious health condition or an immediate family member, and exigency leave (covered family member active duty).</a:t>
            </a:r>
          </a:p>
          <a:p>
            <a:pPr marL="0" indent="0" algn="ctr">
              <a:lnSpc>
                <a:spcPct val="120000"/>
              </a:lnSpc>
              <a:spcBef>
                <a:spcPts val="600"/>
              </a:spcBef>
              <a:buNone/>
            </a:pPr>
            <a:endParaRPr lang="en-US" sz="1800" dirty="0">
              <a:hlinkClick r:id="rId3"/>
            </a:endParaRPr>
          </a:p>
          <a:p>
            <a:pPr marL="0" indent="0" algn="ctr">
              <a:lnSpc>
                <a:spcPct val="120000"/>
              </a:lnSpc>
              <a:spcBef>
                <a:spcPts val="600"/>
              </a:spcBef>
              <a:buNone/>
            </a:pPr>
            <a:endParaRPr lang="en-US" sz="1800" dirty="0">
              <a:hlinkClick r:id="rId3"/>
            </a:endParaRPr>
          </a:p>
          <a:p>
            <a:pPr marL="0" indent="0" algn="ctr">
              <a:lnSpc>
                <a:spcPct val="120000"/>
              </a:lnSpc>
              <a:spcBef>
                <a:spcPts val="600"/>
              </a:spcBef>
              <a:buNone/>
            </a:pPr>
            <a:r>
              <a:rPr lang="en-US" sz="1800" dirty="0">
                <a:hlinkClick r:id="rId3"/>
              </a:rPr>
              <a:t>Family and Medical Leave Act (FMLA) (untsystem.edu)</a:t>
            </a:r>
            <a:endParaRPr lang="en-US" sz="1800" dirty="0">
              <a:latin typeface="Open Sans"/>
              <a:cs typeface="Arial" panose="020B0604020202020204" pitchFamily="34" charset="0"/>
            </a:endParaRPr>
          </a:p>
        </p:txBody>
      </p:sp>
    </p:spTree>
    <p:extLst>
      <p:ext uri="{BB962C8B-B14F-4D97-AF65-F5344CB8AC3E}">
        <p14:creationId xmlns:p14="http://schemas.microsoft.com/office/powerpoint/2010/main" val="3200862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5D56454-88BA-4047-AF18-1DC38CC81740}"/>
              </a:ext>
            </a:extLst>
          </p:cNvPr>
          <p:cNvSpPr txBox="1"/>
          <p:nvPr/>
        </p:nvSpPr>
        <p:spPr>
          <a:xfrm>
            <a:off x="2809913" y="801042"/>
            <a:ext cx="6572170" cy="769441"/>
          </a:xfrm>
          <a:prstGeom prst="rect">
            <a:avLst/>
          </a:prstGeom>
          <a:noFill/>
        </p:spPr>
        <p:txBody>
          <a:bodyPr wrap="square" rtlCol="0">
            <a:spAutoFit/>
          </a:bodyPr>
          <a:lstStyle/>
          <a:p>
            <a:pPr algn="ctr"/>
            <a:r>
              <a:rPr lang="en-US" altLang="en-US" sz="4400" dirty="0">
                <a:latin typeface="Open Sans"/>
              </a:rPr>
              <a:t>Wellness Resources</a:t>
            </a:r>
            <a:endParaRPr lang="en-US" sz="4400" dirty="0">
              <a:latin typeface="Open Sans"/>
              <a:cs typeface="Calibri" panose="020F0502020204030204" pitchFamily="34" charset="0"/>
            </a:endParaRPr>
          </a:p>
        </p:txBody>
      </p:sp>
      <p:sp>
        <p:nvSpPr>
          <p:cNvPr id="9" name="Rectangle 8"/>
          <p:cNvSpPr/>
          <p:nvPr/>
        </p:nvSpPr>
        <p:spPr>
          <a:xfrm>
            <a:off x="509050" y="1868374"/>
            <a:ext cx="6554531" cy="6165790"/>
          </a:xfrm>
          <a:prstGeom prst="rect">
            <a:avLst/>
          </a:prstGeom>
        </p:spPr>
        <p:txBody>
          <a:bodyPr wrap="square">
            <a:spAutoFit/>
          </a:bodyPr>
          <a:lstStyle/>
          <a:p>
            <a:pPr marL="0" lvl="1">
              <a:spcBef>
                <a:spcPts val="800"/>
              </a:spcBef>
              <a:buClr>
                <a:schemeClr val="accent1"/>
              </a:buClr>
              <a:buSzPct val="85000"/>
              <a:defRPr/>
            </a:pPr>
            <a:r>
              <a:rPr lang="en-US" altLang="en-US" dirty="0">
                <a:latin typeface="Open Sans"/>
              </a:rPr>
              <a:t>Employee BCBSTX Portal and APP</a:t>
            </a:r>
          </a:p>
          <a:p>
            <a:pPr marL="285750" lvl="1" indent="-285750">
              <a:spcBef>
                <a:spcPts val="800"/>
              </a:spcBef>
              <a:buClr>
                <a:schemeClr val="accent1"/>
              </a:buClr>
              <a:buSzPct val="85000"/>
              <a:buFont typeface="Arial" panose="020B0604020202020204" pitchFamily="34" charset="0"/>
              <a:buChar char="•"/>
              <a:defRPr/>
            </a:pPr>
            <a:r>
              <a:rPr lang="en-US" dirty="0">
                <a:latin typeface="Open Sans" panose="020B0606030504020204"/>
              </a:rPr>
              <a:t>Well </a:t>
            </a:r>
            <a:r>
              <a:rPr lang="en-US" dirty="0" err="1">
                <a:latin typeface="Open Sans" panose="020B0606030504020204"/>
              </a:rPr>
              <a:t>onTarget</a:t>
            </a:r>
            <a:r>
              <a:rPr lang="en-US" baseline="30000" dirty="0">
                <a:latin typeface="Open Sans" panose="020B0606030504020204"/>
              </a:rPr>
              <a:t>®</a:t>
            </a:r>
          </a:p>
          <a:p>
            <a:pPr marL="742950" lvl="2" indent="-285750">
              <a:spcBef>
                <a:spcPts val="800"/>
              </a:spcBef>
              <a:buClr>
                <a:schemeClr val="accent1"/>
              </a:buClr>
              <a:buSzPct val="85000"/>
              <a:buFont typeface="Arial" panose="020B0604020202020204" pitchFamily="34" charset="0"/>
              <a:buChar char="•"/>
              <a:defRPr/>
            </a:pPr>
            <a:r>
              <a:rPr lang="en-US" altLang="en-US" dirty="0">
                <a:latin typeface="Open Sans"/>
              </a:rPr>
              <a:t>Fitness device integration</a:t>
            </a:r>
          </a:p>
          <a:p>
            <a:pPr marL="742950" lvl="2" indent="-285750">
              <a:spcBef>
                <a:spcPts val="800"/>
              </a:spcBef>
              <a:buClr>
                <a:schemeClr val="accent1"/>
              </a:buClr>
              <a:buSzPct val="85000"/>
              <a:buFont typeface="Arial" panose="020B0604020202020204" pitchFamily="34" charset="0"/>
              <a:buChar char="•"/>
              <a:defRPr/>
            </a:pPr>
            <a:r>
              <a:rPr lang="en-US" altLang="en-US" dirty="0">
                <a:latin typeface="Open Sans"/>
              </a:rPr>
              <a:t>Health Risk Assessment and Annual Exam</a:t>
            </a:r>
          </a:p>
          <a:p>
            <a:pPr marL="1200150" lvl="3" indent="-285750">
              <a:spcBef>
                <a:spcPts val="800"/>
              </a:spcBef>
              <a:buClr>
                <a:schemeClr val="accent1"/>
              </a:buClr>
              <a:buSzPct val="85000"/>
              <a:buFont typeface="Arial" panose="020B0604020202020204" pitchFamily="34" charset="0"/>
              <a:buChar char="•"/>
              <a:defRPr/>
            </a:pPr>
            <a:r>
              <a:rPr lang="en-US" altLang="en-US" dirty="0">
                <a:latin typeface="Open Sans"/>
              </a:rPr>
              <a:t>Get 8 hours of wellness leave</a:t>
            </a:r>
          </a:p>
          <a:p>
            <a:pPr marL="742950" lvl="2" indent="-285750">
              <a:spcBef>
                <a:spcPts val="800"/>
              </a:spcBef>
              <a:buClr>
                <a:schemeClr val="accent1"/>
              </a:buClr>
              <a:buSzPct val="85000"/>
              <a:buFont typeface="Arial" panose="020B0604020202020204" pitchFamily="34" charset="0"/>
              <a:buChar char="•"/>
              <a:defRPr/>
            </a:pPr>
            <a:r>
              <a:rPr lang="en-US" altLang="en-US" dirty="0">
                <a:latin typeface="Open Sans"/>
              </a:rPr>
              <a:t>Blue Points Program rewards for healthy activities</a:t>
            </a:r>
          </a:p>
          <a:p>
            <a:pPr marL="742950" lvl="2" indent="-285750">
              <a:spcBef>
                <a:spcPts val="800"/>
              </a:spcBef>
              <a:buClr>
                <a:schemeClr val="accent1"/>
              </a:buClr>
              <a:buSzPct val="85000"/>
              <a:buFont typeface="Arial" panose="020B0604020202020204" pitchFamily="34" charset="0"/>
              <a:buChar char="•"/>
              <a:defRPr/>
            </a:pPr>
            <a:r>
              <a:rPr lang="en-US" altLang="en-US" dirty="0">
                <a:latin typeface="Open Sans"/>
              </a:rPr>
              <a:t>Health Tools/Trackers and Wellness Coaching</a:t>
            </a:r>
          </a:p>
          <a:p>
            <a:pPr marL="742950" lvl="2" indent="-285750">
              <a:spcBef>
                <a:spcPts val="800"/>
              </a:spcBef>
              <a:buClr>
                <a:schemeClr val="accent1"/>
              </a:buClr>
              <a:buSzPct val="85000"/>
              <a:buFont typeface="Arial" panose="020B0604020202020204" pitchFamily="34" charset="0"/>
              <a:buChar char="•"/>
              <a:defRPr/>
            </a:pPr>
            <a:r>
              <a:rPr lang="en-US" altLang="en-US" dirty="0">
                <a:latin typeface="Open Sans"/>
              </a:rPr>
              <a:t>Monthly Challenges to keep you motivated or jumpstart your health and wellness goals</a:t>
            </a:r>
          </a:p>
          <a:p>
            <a:pPr marL="285750" lvl="1" indent="-285750">
              <a:spcBef>
                <a:spcPts val="800"/>
              </a:spcBef>
              <a:buClr>
                <a:schemeClr val="accent1"/>
              </a:buClr>
              <a:buSzPct val="85000"/>
              <a:buFont typeface="Arial" panose="020B0604020202020204" pitchFamily="34" charset="0"/>
              <a:buChar char="•"/>
              <a:defRPr/>
            </a:pPr>
            <a:r>
              <a:rPr lang="en-US" altLang="en-US" dirty="0">
                <a:latin typeface="Open Sans"/>
              </a:rPr>
              <a:t>Weight Management Programs</a:t>
            </a:r>
          </a:p>
          <a:p>
            <a:pPr marL="742950" lvl="2">
              <a:spcBef>
                <a:spcPts val="800"/>
              </a:spcBef>
              <a:buClr>
                <a:schemeClr val="accent1"/>
              </a:buClr>
              <a:buSzPct val="85000"/>
              <a:buFont typeface="Arial" panose="020B0604020202020204" pitchFamily="34" charset="0"/>
              <a:buChar char="•"/>
              <a:defRPr/>
            </a:pPr>
            <a:r>
              <a:rPr lang="en-US" dirty="0" err="1"/>
              <a:t>Wondr</a:t>
            </a:r>
            <a:r>
              <a:rPr lang="en-US" baseline="30000" dirty="0" err="1"/>
              <a:t>TM</a:t>
            </a:r>
            <a:endParaRPr lang="en-US" baseline="30000" dirty="0"/>
          </a:p>
          <a:p>
            <a:pPr marL="742950" lvl="2">
              <a:spcBef>
                <a:spcPts val="800"/>
              </a:spcBef>
              <a:buClr>
                <a:schemeClr val="accent1"/>
              </a:buClr>
              <a:buSzPct val="85000"/>
              <a:buFont typeface="Arial" panose="020B0604020202020204" pitchFamily="34" charset="0"/>
              <a:buChar char="•"/>
              <a:defRPr/>
            </a:pPr>
            <a:r>
              <a:rPr lang="en-US" dirty="0"/>
              <a:t>Real Appeal</a:t>
            </a:r>
            <a:r>
              <a:rPr lang="en-US" baseline="30000" dirty="0"/>
              <a:t>®</a:t>
            </a:r>
            <a:endParaRPr lang="en-US" altLang="en-US" dirty="0">
              <a:latin typeface="Open Sans"/>
            </a:endParaRPr>
          </a:p>
          <a:p>
            <a:pPr marL="0" lvl="1">
              <a:spcBef>
                <a:spcPts val="800"/>
              </a:spcBef>
              <a:buClr>
                <a:schemeClr val="accent1"/>
              </a:buClr>
              <a:buSzPct val="85000"/>
              <a:buFont typeface="Arial" panose="020B0604020202020204" pitchFamily="34" charset="0"/>
              <a:buChar char="•"/>
              <a:defRPr/>
            </a:pPr>
            <a:endParaRPr lang="en-US" baseline="100000" dirty="0">
              <a:latin typeface="Open Sans"/>
            </a:endParaRPr>
          </a:p>
          <a:p>
            <a:pPr marL="285750" lvl="1" indent="-285750">
              <a:spcBef>
                <a:spcPts val="800"/>
              </a:spcBef>
              <a:buClr>
                <a:schemeClr val="accent1"/>
              </a:buClr>
              <a:buSzPct val="85000"/>
              <a:buFont typeface="Arial" panose="020B0604020202020204" pitchFamily="34" charset="0"/>
              <a:buChar char="•"/>
              <a:defRPr/>
            </a:pPr>
            <a:endParaRPr lang="en-US" baseline="100000" dirty="0">
              <a:latin typeface="Open Sans"/>
            </a:endParaRPr>
          </a:p>
          <a:p>
            <a:pPr marL="742950" lvl="2" indent="-285750">
              <a:spcBef>
                <a:spcPts val="800"/>
              </a:spcBef>
              <a:buClr>
                <a:schemeClr val="accent1"/>
              </a:buClr>
              <a:buSzPct val="85000"/>
              <a:buFont typeface="Arial" panose="020B0604020202020204" pitchFamily="34" charset="0"/>
              <a:buChar char="•"/>
              <a:defRPr/>
            </a:pPr>
            <a:endParaRPr lang="en-US" baseline="100000" dirty="0">
              <a:latin typeface="Open Sans"/>
            </a:endParaRPr>
          </a:p>
          <a:p>
            <a:pPr marL="285750" lvl="1" indent="-285750">
              <a:spcBef>
                <a:spcPts val="800"/>
              </a:spcBef>
              <a:buClr>
                <a:schemeClr val="accent1"/>
              </a:buClr>
              <a:buSzPct val="85000"/>
              <a:buFont typeface="Arial" panose="020B0604020202020204" pitchFamily="34" charset="0"/>
              <a:buChar char="•"/>
              <a:defRPr/>
            </a:pPr>
            <a:endParaRPr lang="en-US" baseline="100000" dirty="0">
              <a:latin typeface="Open Sans"/>
            </a:endParaRPr>
          </a:p>
          <a:p>
            <a:pPr marL="0" lvl="1">
              <a:spcBef>
                <a:spcPts val="800"/>
              </a:spcBef>
              <a:buClr>
                <a:schemeClr val="accent1"/>
              </a:buClr>
              <a:buSzPct val="85000"/>
              <a:defRPr/>
            </a:pPr>
            <a:endParaRPr lang="en-US" baseline="100000" dirty="0">
              <a:latin typeface="Open Sans"/>
            </a:endParaRPr>
          </a:p>
          <a:p>
            <a:pPr marL="173038" lvl="1" indent="-173038">
              <a:spcBef>
                <a:spcPts val="800"/>
              </a:spcBef>
              <a:buClr>
                <a:schemeClr val="accent1"/>
              </a:buClr>
              <a:buSzPct val="85000"/>
              <a:buFont typeface="Arial" charset="0"/>
              <a:buChar char="•"/>
              <a:defRPr/>
            </a:pPr>
            <a:endParaRPr lang="en-US" altLang="en-US" baseline="100000" dirty="0"/>
          </a:p>
        </p:txBody>
      </p:sp>
      <p:sp>
        <p:nvSpPr>
          <p:cNvPr id="11" name="TextBox 10">
            <a:extLst>
              <a:ext uri="{FF2B5EF4-FFF2-40B4-BE49-F238E27FC236}">
                <a16:creationId xmlns:a16="http://schemas.microsoft.com/office/drawing/2014/main" id="{E882CC87-CA33-4B61-8633-75C2F4EFF63A}"/>
              </a:ext>
            </a:extLst>
          </p:cNvPr>
          <p:cNvSpPr txBox="1"/>
          <p:nvPr/>
        </p:nvSpPr>
        <p:spPr>
          <a:xfrm>
            <a:off x="689285" y="6209983"/>
            <a:ext cx="6374296" cy="338554"/>
          </a:xfrm>
          <a:prstGeom prst="rect">
            <a:avLst/>
          </a:prstGeom>
          <a:noFill/>
        </p:spPr>
        <p:txBody>
          <a:bodyPr wrap="square" rtlCol="0">
            <a:spAutoFit/>
          </a:bodyPr>
          <a:lstStyle/>
          <a:p>
            <a:pPr marL="0" lvl="1">
              <a:spcAft>
                <a:spcPts val="300"/>
              </a:spcAft>
              <a:buClr>
                <a:schemeClr val="accent1"/>
              </a:buClr>
              <a:buSzPct val="85000"/>
            </a:pPr>
            <a:r>
              <a:rPr lang="en-US" sz="1600" dirty="0">
                <a:hlinkClick r:id="rId3"/>
              </a:rPr>
              <a:t>HealthSelect of Texas | Blue Cross and Blue Shield of Texas (bcbstx.com)</a:t>
            </a:r>
            <a:endParaRPr lang="en-US" sz="1600" dirty="0">
              <a:solidFill>
                <a:schemeClr val="tx1">
                  <a:lumMod val="90000"/>
                  <a:lumOff val="10000"/>
                </a:schemeClr>
              </a:solidFill>
              <a:latin typeface="Open Sans"/>
            </a:endParaRPr>
          </a:p>
        </p:txBody>
      </p:sp>
      <p:pic>
        <p:nvPicPr>
          <p:cNvPr id="2" name="Picture 1">
            <a:extLst>
              <a:ext uri="{FF2B5EF4-FFF2-40B4-BE49-F238E27FC236}">
                <a16:creationId xmlns:a16="http://schemas.microsoft.com/office/drawing/2014/main" id="{F7CB1C8E-0A2F-46B7-B6FC-577EB47111E6}"/>
              </a:ext>
            </a:extLst>
          </p:cNvPr>
          <p:cNvPicPr>
            <a:picLocks noChangeAspect="1"/>
          </p:cNvPicPr>
          <p:nvPr/>
        </p:nvPicPr>
        <p:blipFill>
          <a:blip r:embed="rId4"/>
          <a:stretch>
            <a:fillRect/>
          </a:stretch>
        </p:blipFill>
        <p:spPr>
          <a:xfrm>
            <a:off x="6940543" y="1874261"/>
            <a:ext cx="4570886" cy="3916939"/>
          </a:xfrm>
          <a:prstGeom prst="rect">
            <a:avLst/>
          </a:prstGeom>
        </p:spPr>
      </p:pic>
    </p:spTree>
    <p:extLst>
      <p:ext uri="{BB962C8B-B14F-4D97-AF65-F5344CB8AC3E}">
        <p14:creationId xmlns:p14="http://schemas.microsoft.com/office/powerpoint/2010/main" val="1037060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C56220-C32A-4827-9C8B-6802806C8153}"/>
              </a:ext>
            </a:extLst>
          </p:cNvPr>
          <p:cNvSpPr>
            <a:spLocks noGrp="1"/>
          </p:cNvSpPr>
          <p:nvPr>
            <p:ph sz="half" idx="1"/>
          </p:nvPr>
        </p:nvSpPr>
        <p:spPr>
          <a:xfrm>
            <a:off x="438913" y="2389632"/>
            <a:ext cx="11570208" cy="3352800"/>
          </a:xfrm>
        </p:spPr>
        <p:txBody>
          <a:bodyPr>
            <a:normAutofit/>
          </a:bodyPr>
          <a:lstStyle/>
          <a:p>
            <a:pPr marL="0" indent="0">
              <a:buNone/>
            </a:pPr>
            <a:r>
              <a:rPr lang="en-US" dirty="0">
                <a:latin typeface="Open Sans"/>
              </a:rPr>
              <a:t>Our</a:t>
            </a:r>
            <a:r>
              <a:rPr lang="en-US" i="1" dirty="0">
                <a:latin typeface="Open Sans"/>
              </a:rPr>
              <a:t> </a:t>
            </a:r>
            <a:r>
              <a:rPr lang="en-US" dirty="0">
                <a:latin typeface="Open Sans"/>
              </a:rPr>
              <a:t>Well-Being webpage provides resources and learning opportunities to team members across the UNT System in three categories:</a:t>
            </a:r>
          </a:p>
          <a:p>
            <a:pPr marL="0" indent="0">
              <a:buNone/>
            </a:pPr>
            <a:endParaRPr lang="en-US" dirty="0">
              <a:latin typeface="Open Sans"/>
            </a:endParaRPr>
          </a:p>
          <a:p>
            <a:pPr lvl="6"/>
            <a:r>
              <a:rPr lang="en-US" sz="2800" dirty="0">
                <a:solidFill>
                  <a:srgbClr val="00853E"/>
                </a:solidFill>
                <a:latin typeface="Open Sans"/>
                <a:hlinkClick r:id="rId2">
                  <a:extLst>
                    <a:ext uri="{A12FA001-AC4F-418D-AE19-62706E023703}">
                      <ahyp:hlinkClr xmlns:ahyp="http://schemas.microsoft.com/office/drawing/2018/hyperlinkcolor" val="tx"/>
                    </a:ext>
                  </a:extLst>
                </a:hlinkClick>
              </a:rPr>
              <a:t>Physical </a:t>
            </a:r>
            <a:r>
              <a:rPr lang="en-US" sz="2800" dirty="0">
                <a:latin typeface="Open Sans"/>
              </a:rPr>
              <a:t>Well-Being</a:t>
            </a:r>
          </a:p>
          <a:p>
            <a:pPr lvl="6"/>
            <a:r>
              <a:rPr lang="en-US" sz="2800" dirty="0">
                <a:solidFill>
                  <a:srgbClr val="00853E"/>
                </a:solidFill>
                <a:latin typeface="Open Sans"/>
                <a:hlinkClick r:id="rId3">
                  <a:extLst>
                    <a:ext uri="{A12FA001-AC4F-418D-AE19-62706E023703}">
                      <ahyp:hlinkClr xmlns:ahyp="http://schemas.microsoft.com/office/drawing/2018/hyperlinkcolor" val="tx"/>
                    </a:ext>
                  </a:extLst>
                </a:hlinkClick>
              </a:rPr>
              <a:t>Interpersonal</a:t>
            </a:r>
            <a:r>
              <a:rPr lang="en-US" sz="2800" dirty="0">
                <a:latin typeface="Open Sans"/>
              </a:rPr>
              <a:t> Well-Being</a:t>
            </a:r>
          </a:p>
          <a:p>
            <a:pPr lvl="6"/>
            <a:r>
              <a:rPr lang="en-US" sz="2800" dirty="0">
                <a:solidFill>
                  <a:srgbClr val="00853E"/>
                </a:solidFill>
                <a:latin typeface="Open Sans"/>
                <a:hlinkClick r:id="rId4">
                  <a:extLst>
                    <a:ext uri="{A12FA001-AC4F-418D-AE19-62706E023703}">
                      <ahyp:hlinkClr xmlns:ahyp="http://schemas.microsoft.com/office/drawing/2018/hyperlinkcolor" val="tx"/>
                    </a:ext>
                  </a:extLst>
                </a:hlinkClick>
              </a:rPr>
              <a:t>Financial</a:t>
            </a:r>
            <a:r>
              <a:rPr lang="en-US" sz="2800" dirty="0">
                <a:latin typeface="Open Sans"/>
              </a:rPr>
              <a:t> Well-Being</a:t>
            </a:r>
          </a:p>
          <a:p>
            <a:pPr marL="0" indent="0">
              <a:buNone/>
            </a:pPr>
            <a:endParaRPr lang="en-US" dirty="0"/>
          </a:p>
        </p:txBody>
      </p:sp>
      <p:sp>
        <p:nvSpPr>
          <p:cNvPr id="5" name="Slide Number Placeholder 4">
            <a:extLst>
              <a:ext uri="{FF2B5EF4-FFF2-40B4-BE49-F238E27FC236}">
                <a16:creationId xmlns:a16="http://schemas.microsoft.com/office/drawing/2014/main" id="{4269AFDA-ACFE-424B-9904-BE2AA887BF96}"/>
              </a:ext>
            </a:extLst>
          </p:cNvPr>
          <p:cNvSpPr>
            <a:spLocks noGrp="1"/>
          </p:cNvSpPr>
          <p:nvPr>
            <p:ph type="sldNum" sz="quarter" idx="12"/>
          </p:nvPr>
        </p:nvSpPr>
        <p:spPr/>
        <p:txBody>
          <a:bodyPr/>
          <a:lstStyle/>
          <a:p>
            <a:fld id="{CC7B5CB3-F6A7-BC47-8CB9-F0ABF2A1689F}" type="slidenum">
              <a:rPr lang="en-US" smtClean="0"/>
              <a:t>43</a:t>
            </a:fld>
            <a:endParaRPr lang="en-US" dirty="0"/>
          </a:p>
        </p:txBody>
      </p:sp>
      <p:sp>
        <p:nvSpPr>
          <p:cNvPr id="2" name="TextBox 1">
            <a:extLst>
              <a:ext uri="{FF2B5EF4-FFF2-40B4-BE49-F238E27FC236}">
                <a16:creationId xmlns:a16="http://schemas.microsoft.com/office/drawing/2014/main" id="{48B01F6A-9015-4E8E-9D3A-36AC6083675F}"/>
              </a:ext>
            </a:extLst>
          </p:cNvPr>
          <p:cNvSpPr txBox="1"/>
          <p:nvPr/>
        </p:nvSpPr>
        <p:spPr>
          <a:xfrm>
            <a:off x="4657344" y="1279785"/>
            <a:ext cx="2938272" cy="769441"/>
          </a:xfrm>
          <a:prstGeom prst="rect">
            <a:avLst/>
          </a:prstGeom>
          <a:noFill/>
        </p:spPr>
        <p:txBody>
          <a:bodyPr wrap="square" rtlCol="0">
            <a:spAutoFit/>
          </a:bodyPr>
          <a:lstStyle/>
          <a:p>
            <a:r>
              <a:rPr lang="en-US" sz="4400" dirty="0">
                <a:latin typeface="Open Sans"/>
              </a:rPr>
              <a:t>Well-Being</a:t>
            </a:r>
          </a:p>
        </p:txBody>
      </p:sp>
    </p:spTree>
    <p:extLst>
      <p:ext uri="{BB962C8B-B14F-4D97-AF65-F5344CB8AC3E}">
        <p14:creationId xmlns:p14="http://schemas.microsoft.com/office/powerpoint/2010/main" val="3001558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A6B6D7E-C289-4BEF-B9AE-FBD4D5AE0F2A}"/>
              </a:ext>
            </a:extLst>
          </p:cNvPr>
          <p:cNvSpPr txBox="1"/>
          <p:nvPr/>
        </p:nvSpPr>
        <p:spPr>
          <a:xfrm>
            <a:off x="4096040" y="916706"/>
            <a:ext cx="3791815" cy="769441"/>
          </a:xfrm>
          <a:prstGeom prst="rect">
            <a:avLst/>
          </a:prstGeom>
          <a:noFill/>
        </p:spPr>
        <p:txBody>
          <a:bodyPr wrap="square">
            <a:spAutoFit/>
          </a:bodyPr>
          <a:lstStyle/>
          <a:p>
            <a:pPr algn="ctr">
              <a:defRPr/>
            </a:pPr>
            <a:r>
              <a:rPr lang="en-US" sz="4400" dirty="0">
                <a:latin typeface="Open Sans" panose="020B0606030504020204"/>
                <a:ea typeface="+mj-ea"/>
                <a:cs typeface="Calibri" panose="020F0502020204030204" pitchFamily="34" charset="0"/>
              </a:rPr>
              <a:t>EAP Program</a:t>
            </a:r>
          </a:p>
        </p:txBody>
      </p:sp>
      <p:sp>
        <p:nvSpPr>
          <p:cNvPr id="6" name="Content Placeholder 2"/>
          <p:cNvSpPr txBox="1">
            <a:spLocks/>
          </p:cNvSpPr>
          <p:nvPr/>
        </p:nvSpPr>
        <p:spPr>
          <a:xfrm>
            <a:off x="457199" y="1486300"/>
            <a:ext cx="11471205" cy="118374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latin typeface="Open Sans"/>
            </a:endParaRPr>
          </a:p>
          <a:p>
            <a:pPr marL="0" indent="0">
              <a:buNone/>
            </a:pPr>
            <a:r>
              <a:rPr lang="en-US" sz="1800" dirty="0">
                <a:latin typeface="Open Sans"/>
              </a:rPr>
              <a:t>The Employee Assistance Program (EAP) is offered to all employees, their household members and dependents.  Finding balance for your personal life with online resources, as well as customized care options through a national counseling network and this program is FREE!</a:t>
            </a:r>
          </a:p>
          <a:p>
            <a:pPr marL="0" indent="0">
              <a:buNone/>
            </a:pPr>
            <a:endParaRPr lang="en-US" sz="1800" dirty="0">
              <a:latin typeface="Open Sans"/>
            </a:endParaRPr>
          </a:p>
          <a:p>
            <a:pPr marL="342900" lvl="1" indent="-342900">
              <a:buFont typeface="Arial"/>
              <a:buChar char="•"/>
            </a:pPr>
            <a:endParaRPr lang="en-US" sz="3200" dirty="0"/>
          </a:p>
        </p:txBody>
      </p:sp>
      <p:sp>
        <p:nvSpPr>
          <p:cNvPr id="8" name="TextBox 7">
            <a:extLst>
              <a:ext uri="{FF2B5EF4-FFF2-40B4-BE49-F238E27FC236}">
                <a16:creationId xmlns:a16="http://schemas.microsoft.com/office/drawing/2014/main" id="{1183A38F-9DE7-4C62-B99E-330495EF8DAD}"/>
              </a:ext>
            </a:extLst>
          </p:cNvPr>
          <p:cNvSpPr txBox="1"/>
          <p:nvPr/>
        </p:nvSpPr>
        <p:spPr>
          <a:xfrm>
            <a:off x="553928" y="2907918"/>
            <a:ext cx="2900778" cy="2794098"/>
          </a:xfrm>
          <a:prstGeom prst="rect">
            <a:avLst/>
          </a:prstGeom>
          <a:noFill/>
        </p:spPr>
        <p:txBody>
          <a:bodyPr wrap="square">
            <a:spAutoFit/>
          </a:bodyPr>
          <a:lstStyle/>
          <a:p>
            <a:pPr marL="0" marR="0" lvl="0" indent="0" algn="ctr" defTabSz="914400" rtl="0" eaLnBrk="1" fontAlgn="auto" latinLnBrk="0" hangingPunct="1">
              <a:lnSpc>
                <a:spcPct val="95000"/>
              </a:lnSpc>
              <a:spcBef>
                <a:spcPts val="0"/>
              </a:spcBef>
              <a:spcAft>
                <a:spcPts val="1200"/>
              </a:spcAft>
              <a:buClrTx/>
              <a:buSzTx/>
              <a:buFontTx/>
              <a:buNone/>
              <a:tabLst/>
              <a:defRPr/>
            </a:pPr>
            <a:r>
              <a:rPr kumimoji="0" lang="en-US" b="1" i="0" u="none" strike="noStrike" kern="1200" cap="none" spc="0" normalizeH="0" baseline="0" noProof="0" dirty="0" err="1">
                <a:ln>
                  <a:noFill/>
                </a:ln>
                <a:solidFill>
                  <a:srgbClr val="FF8400"/>
                </a:solidFill>
                <a:effectLst/>
                <a:uLnTx/>
                <a:uFillTx/>
                <a:latin typeface="Open Sans" panose="020B0606030504020204"/>
              </a:rPr>
              <a:t>FamilySource</a:t>
            </a:r>
            <a:endParaRPr kumimoji="0" lang="en-US" b="1" i="0" u="none" strike="noStrike" kern="1200" cap="none" spc="0" normalizeH="0" baseline="0" noProof="0" dirty="0">
              <a:ln>
                <a:noFill/>
              </a:ln>
              <a:solidFill>
                <a:srgbClr val="FF8400"/>
              </a:solidFill>
              <a:effectLst/>
              <a:uLnTx/>
              <a:uFillTx/>
              <a:latin typeface="Open Sans" panose="020B0606030504020204"/>
            </a:endParaRPr>
          </a:p>
          <a:p>
            <a:pPr indent="-164592" algn="ctr">
              <a:lnSpc>
                <a:spcPct val="95000"/>
              </a:lnSpc>
              <a:defRPr/>
            </a:pPr>
            <a:r>
              <a:rPr kumimoji="0" lang="en-US" sz="1600" b="0" i="0" u="none" strike="noStrike" kern="1200" cap="none" spc="0" normalizeH="0" baseline="0" noProof="0" dirty="0">
                <a:ln>
                  <a:noFill/>
                </a:ln>
                <a:solidFill>
                  <a:srgbClr val="141313"/>
                </a:solidFill>
                <a:effectLst/>
                <a:uLnTx/>
                <a:uFillTx/>
              </a:rPr>
              <a:t>Unlimited Support</a:t>
            </a:r>
          </a:p>
          <a:p>
            <a:pPr marL="921258" marR="0" lvl="2" indent="-171450" algn="l" defTabSz="914400" rtl="0" eaLnBrk="1" fontAlgn="auto" latinLnBrk="0" hangingPunct="1">
              <a:lnSpc>
                <a:spcPct val="95000"/>
              </a:lnSpc>
              <a:spcBef>
                <a:spcPts val="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41313"/>
                </a:solidFill>
                <a:effectLst/>
                <a:uLnTx/>
                <a:uFillTx/>
              </a:rPr>
              <a:t>Childcare</a:t>
            </a:r>
          </a:p>
          <a:p>
            <a:pPr marL="921258" marR="0" lvl="2" indent="-171450" algn="l" defTabSz="914400" rtl="0" eaLnBrk="1" fontAlgn="auto" latinLnBrk="0" hangingPunct="1">
              <a:lnSpc>
                <a:spcPct val="95000"/>
              </a:lnSpc>
              <a:spcBef>
                <a:spcPts val="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41313"/>
                </a:solidFill>
                <a:effectLst/>
                <a:uLnTx/>
                <a:uFillTx/>
              </a:rPr>
              <a:t>Elder care</a:t>
            </a:r>
          </a:p>
          <a:p>
            <a:pPr marL="921258" marR="0" lvl="2" indent="-171450" algn="l" defTabSz="914400" rtl="0" eaLnBrk="1" fontAlgn="auto" latinLnBrk="0" hangingPunct="1">
              <a:lnSpc>
                <a:spcPct val="95000"/>
              </a:lnSpc>
              <a:spcBef>
                <a:spcPts val="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41313"/>
                </a:solidFill>
                <a:effectLst/>
                <a:uLnTx/>
                <a:uFillTx/>
              </a:rPr>
              <a:t>Education</a:t>
            </a:r>
          </a:p>
          <a:p>
            <a:pPr marL="921258" marR="0" lvl="2" indent="-171450" algn="l" defTabSz="914400" rtl="0" eaLnBrk="1" fontAlgn="auto" latinLnBrk="0" hangingPunct="1">
              <a:lnSpc>
                <a:spcPct val="95000"/>
              </a:lnSpc>
              <a:spcBef>
                <a:spcPts val="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41313"/>
                </a:solidFill>
                <a:effectLst/>
                <a:uLnTx/>
                <a:uFillTx/>
              </a:rPr>
              <a:t>Government programs</a:t>
            </a:r>
          </a:p>
          <a:p>
            <a:pPr marL="921258" marR="0" lvl="2" indent="-171450" algn="l" defTabSz="914400" rtl="0" eaLnBrk="1" fontAlgn="auto" latinLnBrk="0" hangingPunct="1">
              <a:lnSpc>
                <a:spcPct val="95000"/>
              </a:lnSpc>
              <a:spcBef>
                <a:spcPts val="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41313"/>
                </a:solidFill>
                <a:effectLst/>
                <a:uLnTx/>
                <a:uFillTx/>
              </a:rPr>
              <a:t>Health/wellness</a:t>
            </a:r>
          </a:p>
          <a:p>
            <a:pPr marL="921258" marR="0" lvl="2" indent="-171450" algn="l" defTabSz="914400" rtl="0" eaLnBrk="1" fontAlgn="auto" latinLnBrk="0" hangingPunct="1">
              <a:lnSpc>
                <a:spcPct val="95000"/>
              </a:lnSpc>
              <a:spcBef>
                <a:spcPts val="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41313"/>
                </a:solidFill>
                <a:effectLst/>
                <a:uLnTx/>
                <a:uFillTx/>
              </a:rPr>
              <a:t>Personal convenience</a:t>
            </a:r>
          </a:p>
          <a:p>
            <a:pPr marL="921258" marR="0" lvl="2" indent="-171450" algn="l" defTabSz="914400" rtl="0" eaLnBrk="1" fontAlgn="auto" latinLnBrk="0" hangingPunct="1">
              <a:lnSpc>
                <a:spcPct val="95000"/>
              </a:lnSpc>
              <a:spcBef>
                <a:spcPts val="20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41313"/>
                </a:solidFill>
                <a:effectLst/>
                <a:uLnTx/>
                <a:uFillTx/>
              </a:rPr>
              <a:t>Moving/relocation</a:t>
            </a:r>
          </a:p>
        </p:txBody>
      </p:sp>
      <p:sp>
        <p:nvSpPr>
          <p:cNvPr id="10" name="TextBox 9">
            <a:extLst>
              <a:ext uri="{FF2B5EF4-FFF2-40B4-BE49-F238E27FC236}">
                <a16:creationId xmlns:a16="http://schemas.microsoft.com/office/drawing/2014/main" id="{2ED11EF2-F7AD-47F5-BBBC-F626F4849210}"/>
              </a:ext>
            </a:extLst>
          </p:cNvPr>
          <p:cNvSpPr txBox="1"/>
          <p:nvPr/>
        </p:nvSpPr>
        <p:spPr>
          <a:xfrm>
            <a:off x="3968481" y="2823793"/>
            <a:ext cx="3377212" cy="3412216"/>
          </a:xfrm>
          <a:prstGeom prst="rect">
            <a:avLst/>
          </a:prstGeom>
          <a:noFill/>
        </p:spPr>
        <p:txBody>
          <a:bodyPr wrap="square">
            <a:spAutoFit/>
          </a:bodyPr>
          <a:lstStyle/>
          <a:p>
            <a:pPr marL="0" marR="0" lvl="0" indent="0" algn="ctr" defTabSz="914400" rtl="0" eaLnBrk="1" fontAlgn="auto" latinLnBrk="0" hangingPunct="1">
              <a:lnSpc>
                <a:spcPct val="95000"/>
              </a:lnSpc>
              <a:spcBef>
                <a:spcPts val="0"/>
              </a:spcBef>
              <a:spcAft>
                <a:spcPts val="1200"/>
              </a:spcAft>
              <a:buClrTx/>
              <a:buSzTx/>
              <a:buFontTx/>
              <a:buNone/>
              <a:tabLst/>
              <a:defRPr/>
            </a:pPr>
            <a:r>
              <a:rPr kumimoji="0" lang="en-US" b="1" i="0" u="none" strike="noStrike" kern="1200" cap="none" spc="0" normalizeH="0" baseline="0" noProof="0" dirty="0" err="1">
                <a:ln>
                  <a:noFill/>
                </a:ln>
                <a:solidFill>
                  <a:srgbClr val="FF8400"/>
                </a:solidFill>
                <a:effectLst/>
                <a:uLnTx/>
                <a:uFillTx/>
                <a:latin typeface="Open Sans" panose="020B0606030504020204"/>
              </a:rPr>
              <a:t>LegalConnect</a:t>
            </a:r>
            <a:endParaRPr kumimoji="0" lang="en-US" b="1" i="0" u="none" strike="noStrike" kern="1200" cap="none" spc="0" normalizeH="0" baseline="0" noProof="0" dirty="0">
              <a:ln>
                <a:noFill/>
              </a:ln>
              <a:solidFill>
                <a:srgbClr val="FF8400"/>
              </a:solidFill>
              <a:effectLst/>
              <a:uLnTx/>
              <a:uFillTx/>
              <a:latin typeface="Open Sans" panose="020B0606030504020204"/>
            </a:endParaRPr>
          </a:p>
          <a:p>
            <a:pPr lvl="2" indent="-164592">
              <a:lnSpc>
                <a:spcPct val="95000"/>
              </a:lnSpc>
              <a:defRPr/>
            </a:pPr>
            <a:r>
              <a:rPr kumimoji="0" lang="en-US" sz="1600" b="0" i="0" u="none" strike="noStrike" kern="1200" cap="none" spc="0" normalizeH="0" baseline="0" noProof="0" dirty="0">
                <a:ln>
                  <a:noFill/>
                </a:ln>
                <a:solidFill>
                  <a:srgbClr val="141313"/>
                </a:solidFill>
                <a:effectLst/>
                <a:uLnTx/>
                <a:uFillTx/>
                <a:ea typeface="+mn-ea"/>
                <a:cs typeface="+mn-cs"/>
              </a:rPr>
              <a:t>Unlimited consultation with </a:t>
            </a:r>
            <a:br>
              <a:rPr kumimoji="0" lang="en-US" sz="1600" b="0" i="0" u="none" strike="noStrike" kern="1200" cap="none" spc="0" normalizeH="0" baseline="0" noProof="0" dirty="0">
                <a:ln>
                  <a:noFill/>
                </a:ln>
                <a:solidFill>
                  <a:srgbClr val="141313"/>
                </a:solidFill>
                <a:effectLst/>
                <a:uLnTx/>
                <a:uFillTx/>
                <a:ea typeface="+mn-ea"/>
                <a:cs typeface="+mn-cs"/>
              </a:rPr>
            </a:br>
            <a:r>
              <a:rPr kumimoji="0" lang="en-US" sz="1600" b="0" i="0" u="none" strike="noStrike" kern="1200" cap="none" spc="0" normalizeH="0" baseline="0" noProof="0" dirty="0">
                <a:ln>
                  <a:noFill/>
                </a:ln>
                <a:solidFill>
                  <a:srgbClr val="141313"/>
                </a:solidFill>
                <a:effectLst/>
                <a:uLnTx/>
                <a:uFillTx/>
                <a:ea typeface="+mn-ea"/>
                <a:cs typeface="+mn-cs"/>
              </a:rPr>
              <a:t>in-house attorneys</a:t>
            </a:r>
          </a:p>
          <a:p>
            <a:pPr marL="1025525" lvl="3" indent="-171450">
              <a:lnSpc>
                <a:spcPct val="95000"/>
              </a:lnSpc>
              <a:spcBef>
                <a:spcPts val="200"/>
              </a:spcBef>
              <a:buFont typeface="Arial" panose="020B0604020202020204" pitchFamily="34" charset="0"/>
              <a:buChar char="•"/>
              <a:defRPr/>
            </a:pPr>
            <a:r>
              <a:rPr kumimoji="0" lang="en-US" sz="1600" b="0" i="0" u="none" strike="noStrike" kern="1200" cap="none" spc="0" normalizeH="0" baseline="0" noProof="0" dirty="0">
                <a:ln>
                  <a:noFill/>
                </a:ln>
                <a:solidFill>
                  <a:srgbClr val="141313"/>
                </a:solidFill>
                <a:effectLst/>
                <a:uLnTx/>
                <a:uFillTx/>
                <a:ea typeface="+mn-ea"/>
                <a:cs typeface="+mn-cs"/>
              </a:rPr>
              <a:t>Family law</a:t>
            </a:r>
          </a:p>
          <a:p>
            <a:pPr marL="1025525" lvl="3" indent="-171450">
              <a:lnSpc>
                <a:spcPct val="95000"/>
              </a:lnSpc>
              <a:spcBef>
                <a:spcPts val="200"/>
              </a:spcBef>
              <a:buFont typeface="Arial" panose="020B0604020202020204" pitchFamily="34" charset="0"/>
              <a:buChar char="•"/>
              <a:defRPr/>
            </a:pPr>
            <a:r>
              <a:rPr kumimoji="0" lang="en-US" sz="1600" b="0" i="0" u="none" strike="noStrike" kern="1200" cap="none" spc="0" normalizeH="0" baseline="0" noProof="0" dirty="0">
                <a:ln>
                  <a:noFill/>
                </a:ln>
                <a:solidFill>
                  <a:srgbClr val="141313"/>
                </a:solidFill>
                <a:effectLst/>
                <a:uLnTx/>
                <a:uFillTx/>
                <a:ea typeface="+mn-ea"/>
                <a:cs typeface="+mn-cs"/>
              </a:rPr>
              <a:t>Identity theft</a:t>
            </a:r>
          </a:p>
          <a:p>
            <a:pPr marL="1025525" lvl="3" indent="-171450">
              <a:lnSpc>
                <a:spcPct val="95000"/>
              </a:lnSpc>
              <a:spcBef>
                <a:spcPts val="200"/>
              </a:spcBef>
              <a:buFont typeface="Arial" panose="020B0604020202020204" pitchFamily="34" charset="0"/>
              <a:buChar char="•"/>
              <a:defRPr/>
            </a:pPr>
            <a:r>
              <a:rPr kumimoji="0" lang="en-US" sz="1600" b="0" i="0" u="none" strike="noStrike" kern="1200" cap="none" spc="0" normalizeH="0" baseline="0" noProof="0" dirty="0">
                <a:ln>
                  <a:noFill/>
                </a:ln>
                <a:solidFill>
                  <a:srgbClr val="141313"/>
                </a:solidFill>
                <a:effectLst/>
                <a:uLnTx/>
                <a:uFillTx/>
                <a:ea typeface="+mn-ea"/>
                <a:cs typeface="+mn-cs"/>
              </a:rPr>
              <a:t>Custody</a:t>
            </a:r>
          </a:p>
          <a:p>
            <a:pPr marL="1025525" lvl="3" indent="-171450">
              <a:lnSpc>
                <a:spcPct val="95000"/>
              </a:lnSpc>
              <a:spcBef>
                <a:spcPts val="200"/>
              </a:spcBef>
              <a:buFont typeface="Arial" panose="020B0604020202020204" pitchFamily="34" charset="0"/>
              <a:buChar char="•"/>
              <a:defRPr/>
            </a:pPr>
            <a:r>
              <a:rPr kumimoji="0" lang="en-US" sz="1600" b="0" i="0" u="none" strike="noStrike" kern="1200" cap="none" spc="0" normalizeH="0" baseline="0" noProof="0" dirty="0">
                <a:ln>
                  <a:noFill/>
                </a:ln>
                <a:solidFill>
                  <a:srgbClr val="141313"/>
                </a:solidFill>
                <a:effectLst/>
                <a:uLnTx/>
                <a:uFillTx/>
                <a:ea typeface="+mn-ea"/>
                <a:cs typeface="+mn-cs"/>
              </a:rPr>
              <a:t>Real estate</a:t>
            </a:r>
          </a:p>
          <a:p>
            <a:pPr marL="1025525" lvl="3" indent="-171450">
              <a:lnSpc>
                <a:spcPct val="95000"/>
              </a:lnSpc>
              <a:spcBef>
                <a:spcPts val="200"/>
              </a:spcBef>
              <a:buFont typeface="Arial" panose="020B0604020202020204" pitchFamily="34" charset="0"/>
              <a:buChar char="•"/>
              <a:defRPr/>
            </a:pPr>
            <a:r>
              <a:rPr kumimoji="0" lang="en-US" sz="1600" b="0" i="0" u="none" strike="noStrike" kern="1200" cap="none" spc="0" normalizeH="0" baseline="0" noProof="0" dirty="0">
                <a:ln>
                  <a:noFill/>
                </a:ln>
                <a:solidFill>
                  <a:srgbClr val="141313"/>
                </a:solidFill>
                <a:effectLst/>
                <a:uLnTx/>
                <a:uFillTx/>
                <a:ea typeface="+mn-ea"/>
                <a:cs typeface="+mn-cs"/>
              </a:rPr>
              <a:t>Contracts</a:t>
            </a:r>
          </a:p>
          <a:p>
            <a:pPr marL="1025525" lvl="3" indent="-171450">
              <a:lnSpc>
                <a:spcPct val="95000"/>
              </a:lnSpc>
              <a:spcBef>
                <a:spcPts val="200"/>
              </a:spcBef>
              <a:spcAft>
                <a:spcPts val="1200"/>
              </a:spcAft>
              <a:buFont typeface="Arial" panose="020B0604020202020204" pitchFamily="34" charset="0"/>
              <a:buChar char="•"/>
              <a:defRPr/>
            </a:pPr>
            <a:r>
              <a:rPr kumimoji="0" lang="en-US" sz="1600" b="0" i="0" u="none" strike="noStrike" kern="1200" cap="none" spc="0" normalizeH="0" baseline="0" noProof="0" dirty="0">
                <a:ln>
                  <a:noFill/>
                </a:ln>
                <a:solidFill>
                  <a:srgbClr val="141313"/>
                </a:solidFill>
                <a:effectLst/>
                <a:uLnTx/>
                <a:uFillTx/>
                <a:ea typeface="+mn-ea"/>
                <a:cs typeface="+mn-cs"/>
              </a:rPr>
              <a:t>Tax questions</a:t>
            </a:r>
          </a:p>
          <a:p>
            <a:pPr marL="741363" lvl="3" indent="-164592">
              <a:lnSpc>
                <a:spcPct val="95000"/>
              </a:lnSpc>
              <a:buFont typeface="Arial"/>
              <a:buChar char="•"/>
              <a:defRPr/>
            </a:pPr>
            <a:r>
              <a:rPr kumimoji="0" lang="en-US" sz="1600" b="0" i="0" u="none" strike="noStrike" kern="1200" cap="none" spc="0" normalizeH="0" baseline="0" noProof="0" dirty="0">
                <a:ln>
                  <a:noFill/>
                </a:ln>
                <a:solidFill>
                  <a:srgbClr val="141313"/>
                </a:solidFill>
                <a:effectLst/>
                <a:uLnTx/>
                <a:uFillTx/>
                <a:ea typeface="+mn-ea"/>
                <a:cs typeface="+mn-cs"/>
              </a:rPr>
              <a:t>Local referrals</a:t>
            </a:r>
          </a:p>
          <a:p>
            <a:pPr marL="1025525" lvl="3" indent="-171450">
              <a:lnSpc>
                <a:spcPct val="95000"/>
              </a:lnSpc>
              <a:spcBef>
                <a:spcPts val="200"/>
              </a:spcBef>
              <a:defRPr/>
            </a:pPr>
            <a:r>
              <a:rPr kumimoji="0" lang="en-US" sz="1600" b="0" i="0" u="none" strike="noStrike" kern="1200" cap="none" spc="0" normalizeH="0" baseline="0" noProof="0" dirty="0">
                <a:ln>
                  <a:noFill/>
                </a:ln>
                <a:solidFill>
                  <a:srgbClr val="141313"/>
                </a:solidFill>
                <a:effectLst/>
                <a:uLnTx/>
                <a:uFillTx/>
                <a:ea typeface="+mn-ea"/>
                <a:cs typeface="+mn-cs"/>
              </a:rPr>
              <a:t>In-person consultation</a:t>
            </a:r>
          </a:p>
          <a:p>
            <a:pPr marL="1025525" lvl="3" indent="-171450">
              <a:lnSpc>
                <a:spcPct val="95000"/>
              </a:lnSpc>
              <a:spcBef>
                <a:spcPts val="200"/>
              </a:spcBef>
              <a:spcAft>
                <a:spcPts val="1200"/>
              </a:spcAft>
              <a:defRPr/>
            </a:pPr>
            <a:r>
              <a:rPr kumimoji="0" lang="en-US" sz="1600" b="0" i="0" u="none" strike="noStrike" kern="1200" cap="none" spc="0" normalizeH="0" baseline="0" noProof="0" dirty="0">
                <a:ln>
                  <a:noFill/>
                </a:ln>
                <a:solidFill>
                  <a:srgbClr val="141313"/>
                </a:solidFill>
                <a:effectLst/>
                <a:uLnTx/>
                <a:uFillTx/>
                <a:ea typeface="+mn-ea"/>
                <a:cs typeface="+mn-cs"/>
              </a:rPr>
              <a:t>Discounted legal fees</a:t>
            </a:r>
          </a:p>
        </p:txBody>
      </p:sp>
      <p:sp>
        <p:nvSpPr>
          <p:cNvPr id="11" name="TextBox 10">
            <a:extLst>
              <a:ext uri="{FF2B5EF4-FFF2-40B4-BE49-F238E27FC236}">
                <a16:creationId xmlns:a16="http://schemas.microsoft.com/office/drawing/2014/main" id="{EEDFC23E-2A89-4F61-9D4F-C4304C5A36EE}"/>
              </a:ext>
            </a:extLst>
          </p:cNvPr>
          <p:cNvSpPr txBox="1"/>
          <p:nvPr/>
        </p:nvSpPr>
        <p:spPr>
          <a:xfrm>
            <a:off x="7591591" y="2823793"/>
            <a:ext cx="3066326" cy="3082895"/>
          </a:xfrm>
          <a:prstGeom prst="rect">
            <a:avLst/>
          </a:prstGeom>
          <a:noFill/>
        </p:spPr>
        <p:txBody>
          <a:bodyPr wrap="square">
            <a:spAutoFit/>
          </a:bodyPr>
          <a:lstStyle/>
          <a:p>
            <a:pPr marL="0" marR="0" lvl="0" indent="0" algn="ctr" defTabSz="914400" rtl="0" eaLnBrk="1" fontAlgn="auto" latinLnBrk="0" hangingPunct="1">
              <a:lnSpc>
                <a:spcPct val="95000"/>
              </a:lnSpc>
              <a:spcBef>
                <a:spcPts val="0"/>
              </a:spcBef>
              <a:spcAft>
                <a:spcPts val="1200"/>
              </a:spcAft>
              <a:buClrTx/>
              <a:buSzTx/>
              <a:buFontTx/>
              <a:buNone/>
              <a:tabLst/>
              <a:defRPr/>
            </a:pPr>
            <a:r>
              <a:rPr kumimoji="0" lang="en-US" b="1" i="0" u="none" strike="noStrike" kern="1200" cap="none" spc="0" normalizeH="0" baseline="0" noProof="0" dirty="0" err="1">
                <a:ln>
                  <a:noFill/>
                </a:ln>
                <a:solidFill>
                  <a:srgbClr val="FF8400"/>
                </a:solidFill>
                <a:effectLst/>
                <a:uLnTx/>
                <a:uFillTx/>
                <a:latin typeface="Open Sans" panose="020B0606030504020204"/>
              </a:rPr>
              <a:t>FinancialConnect</a:t>
            </a:r>
            <a:endParaRPr kumimoji="0" lang="en-US" b="1" i="0" u="none" strike="noStrike" kern="1200" cap="none" spc="0" normalizeH="0" baseline="0" noProof="0" dirty="0">
              <a:ln>
                <a:noFill/>
              </a:ln>
              <a:solidFill>
                <a:srgbClr val="FF8400"/>
              </a:solidFill>
              <a:effectLst/>
              <a:uLnTx/>
              <a:uFillTx/>
              <a:latin typeface="Open Sans" panose="020B0606030504020204"/>
            </a:endParaRPr>
          </a:p>
          <a:p>
            <a:pPr marL="457200" marR="0" lvl="1" indent="-164592" algn="l"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41313"/>
                </a:solidFill>
                <a:effectLst/>
                <a:uLnTx/>
                <a:uFillTx/>
                <a:ea typeface="+mn-ea"/>
                <a:cs typeface="+mn-cs"/>
              </a:rPr>
              <a:t>Unlimited consultation with in-house financial experts</a:t>
            </a:r>
          </a:p>
          <a:p>
            <a:pPr marL="568325" marR="0" lvl="2" indent="-171450" algn="l" defTabSz="914400" rtl="0" eaLnBrk="1" fontAlgn="auto" latinLnBrk="0" hangingPunct="1">
              <a:lnSpc>
                <a:spcPct val="95000"/>
              </a:lnSpc>
              <a:spcBef>
                <a:spcPts val="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41313"/>
                </a:solidFill>
                <a:effectLst/>
                <a:uLnTx/>
                <a:uFillTx/>
                <a:ea typeface="+mn-ea"/>
                <a:cs typeface="+mn-cs"/>
              </a:rPr>
              <a:t>Budgeting</a:t>
            </a:r>
          </a:p>
          <a:p>
            <a:pPr marL="568325" marR="0" lvl="2" indent="-171450" algn="l" defTabSz="914400" rtl="0" eaLnBrk="1" fontAlgn="auto" latinLnBrk="0" hangingPunct="1">
              <a:lnSpc>
                <a:spcPct val="95000"/>
              </a:lnSpc>
              <a:spcBef>
                <a:spcPts val="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41313"/>
                </a:solidFill>
                <a:effectLst/>
                <a:uLnTx/>
                <a:uFillTx/>
                <a:ea typeface="+mn-ea"/>
                <a:cs typeface="+mn-cs"/>
              </a:rPr>
              <a:t>Debt</a:t>
            </a:r>
          </a:p>
          <a:p>
            <a:pPr marL="568325" marR="0" lvl="2" indent="-171450" algn="l" defTabSz="914400" rtl="0" eaLnBrk="1" fontAlgn="auto" latinLnBrk="0" hangingPunct="1">
              <a:lnSpc>
                <a:spcPct val="95000"/>
              </a:lnSpc>
              <a:spcBef>
                <a:spcPts val="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41313"/>
                </a:solidFill>
                <a:effectLst/>
                <a:uLnTx/>
                <a:uFillTx/>
                <a:ea typeface="+mn-ea"/>
                <a:cs typeface="+mn-cs"/>
              </a:rPr>
              <a:t>Credit</a:t>
            </a:r>
          </a:p>
          <a:p>
            <a:pPr marL="568325" marR="0" lvl="2" indent="-171450" algn="l" defTabSz="914400" rtl="0" eaLnBrk="1" fontAlgn="auto" latinLnBrk="0" hangingPunct="1">
              <a:lnSpc>
                <a:spcPct val="95000"/>
              </a:lnSpc>
              <a:spcBef>
                <a:spcPts val="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41313"/>
                </a:solidFill>
                <a:effectLst/>
                <a:uLnTx/>
                <a:uFillTx/>
                <a:ea typeface="+mn-ea"/>
                <a:cs typeface="+mn-cs"/>
              </a:rPr>
              <a:t>Tax issues	</a:t>
            </a:r>
          </a:p>
          <a:p>
            <a:pPr marL="568325" marR="0" lvl="2" indent="-171450" algn="l" defTabSz="914400" rtl="0" eaLnBrk="1" fontAlgn="auto" latinLnBrk="0" hangingPunct="1">
              <a:lnSpc>
                <a:spcPct val="95000"/>
              </a:lnSpc>
              <a:spcBef>
                <a:spcPts val="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41313"/>
                </a:solidFill>
                <a:effectLst/>
                <a:uLnTx/>
                <a:uFillTx/>
                <a:ea typeface="+mn-ea"/>
                <a:cs typeface="+mn-cs"/>
              </a:rPr>
              <a:t>Retirement planning</a:t>
            </a:r>
          </a:p>
          <a:p>
            <a:pPr marL="568325" marR="0" lvl="2" indent="-171450" algn="l" defTabSz="914400" rtl="0" eaLnBrk="1" fontAlgn="auto" latinLnBrk="0" hangingPunct="1">
              <a:lnSpc>
                <a:spcPct val="95000"/>
              </a:lnSpc>
              <a:spcBef>
                <a:spcPts val="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41313"/>
                </a:solidFill>
                <a:effectLst/>
                <a:uLnTx/>
                <a:uFillTx/>
                <a:ea typeface="+mn-ea"/>
                <a:cs typeface="+mn-cs"/>
              </a:rPr>
              <a:t>Real estate</a:t>
            </a:r>
          </a:p>
          <a:p>
            <a:pPr marL="568325" marR="0" lvl="2" indent="-171450" algn="l" defTabSz="914400" rtl="0" eaLnBrk="1" fontAlgn="auto" latinLnBrk="0" hangingPunct="1">
              <a:lnSpc>
                <a:spcPct val="95000"/>
              </a:lnSpc>
              <a:spcBef>
                <a:spcPts val="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41313"/>
                </a:solidFill>
                <a:effectLst/>
                <a:uLnTx/>
                <a:uFillTx/>
                <a:ea typeface="+mn-ea"/>
                <a:cs typeface="+mn-cs"/>
              </a:rPr>
              <a:t>Estate planning</a:t>
            </a:r>
          </a:p>
          <a:p>
            <a:pPr marL="568325" marR="0" lvl="2" indent="-171450" algn="l" defTabSz="914400" rtl="0" eaLnBrk="1" fontAlgn="auto" latinLnBrk="0" hangingPunct="1">
              <a:lnSpc>
                <a:spcPct val="95000"/>
              </a:lnSpc>
              <a:spcBef>
                <a:spcPts val="20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41313"/>
                </a:solidFill>
                <a:effectLst/>
                <a:uLnTx/>
                <a:uFillTx/>
                <a:ea typeface="+mn-ea"/>
                <a:cs typeface="+mn-cs"/>
              </a:rPr>
              <a:t>Saving for college</a:t>
            </a:r>
          </a:p>
        </p:txBody>
      </p:sp>
      <p:pic>
        <p:nvPicPr>
          <p:cNvPr id="12" name="Picture 11">
            <a:extLst>
              <a:ext uri="{FF2B5EF4-FFF2-40B4-BE49-F238E27FC236}">
                <a16:creationId xmlns:a16="http://schemas.microsoft.com/office/drawing/2014/main" id="{5680EE7A-80E3-4A05-81F8-96A7F9038641}"/>
              </a:ext>
            </a:extLst>
          </p:cNvPr>
          <p:cNvPicPr>
            <a:picLocks noChangeAspect="1"/>
          </p:cNvPicPr>
          <p:nvPr/>
        </p:nvPicPr>
        <p:blipFill>
          <a:blip r:embed="rId3"/>
          <a:stretch>
            <a:fillRect/>
          </a:stretch>
        </p:blipFill>
        <p:spPr>
          <a:xfrm>
            <a:off x="9680504" y="916706"/>
            <a:ext cx="2247900" cy="752475"/>
          </a:xfrm>
          <a:prstGeom prst="rect">
            <a:avLst/>
          </a:prstGeom>
        </p:spPr>
      </p:pic>
    </p:spTree>
    <p:extLst>
      <p:ext uri="{BB962C8B-B14F-4D97-AF65-F5344CB8AC3E}">
        <p14:creationId xmlns:p14="http://schemas.microsoft.com/office/powerpoint/2010/main" val="92755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84C7E6-2794-4499-A3FA-BA7B9EEB9E02}"/>
              </a:ext>
            </a:extLst>
          </p:cNvPr>
          <p:cNvSpPr>
            <a:spLocks noGrp="1"/>
          </p:cNvSpPr>
          <p:nvPr>
            <p:ph type="sldNum" sz="quarter" idx="12"/>
          </p:nvPr>
        </p:nvSpPr>
        <p:spPr/>
        <p:txBody>
          <a:bodyPr/>
          <a:lstStyle/>
          <a:p>
            <a:fld id="{CC7B5CB3-F6A7-BC47-8CB9-F0ABF2A1689F}" type="slidenum">
              <a:rPr lang="en-US" smtClean="0"/>
              <a:t>45</a:t>
            </a:fld>
            <a:endParaRPr lang="en-US" dirty="0"/>
          </a:p>
        </p:txBody>
      </p:sp>
      <p:sp>
        <p:nvSpPr>
          <p:cNvPr id="3" name="Title 1">
            <a:extLst>
              <a:ext uri="{FF2B5EF4-FFF2-40B4-BE49-F238E27FC236}">
                <a16:creationId xmlns:a16="http://schemas.microsoft.com/office/drawing/2014/main" id="{026F6A64-E281-422D-A35F-DCDA35266CA4}"/>
              </a:ext>
            </a:extLst>
          </p:cNvPr>
          <p:cNvSpPr txBox="1">
            <a:spLocks noChangeArrowheads="1"/>
          </p:cNvSpPr>
          <p:nvPr/>
        </p:nvSpPr>
        <p:spPr bwMode="auto">
          <a:xfrm>
            <a:off x="2835602" y="891654"/>
            <a:ext cx="6237731" cy="117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ltLang="en-US" sz="4400" dirty="0">
                <a:solidFill>
                  <a:prstClr val="black"/>
                </a:solidFill>
                <a:latin typeface="Open Sans" panose="020B0606030504020204" pitchFamily="34" charset="0"/>
                <a:ea typeface="Open Sans" panose="020B0606030504020204" pitchFamily="34" charset="0"/>
                <a:cs typeface="Open Sans" panose="020B0606030504020204" pitchFamily="34" charset="0"/>
              </a:rPr>
              <a:t>EAP Program </a:t>
            </a:r>
            <a:endParaRPr kumimoji="0" lang="en-US" altLang="en-US"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B6633E5F-9D79-4168-846D-B203722EA208}"/>
              </a:ext>
            </a:extLst>
          </p:cNvPr>
          <p:cNvSpPr txBox="1"/>
          <p:nvPr/>
        </p:nvSpPr>
        <p:spPr>
          <a:xfrm>
            <a:off x="4799043" y="2671230"/>
            <a:ext cx="6916000" cy="3693319"/>
          </a:xfrm>
          <a:prstGeom prst="rect">
            <a:avLst/>
          </a:prstGeom>
          <a:noFill/>
        </p:spPr>
        <p:txBody>
          <a:bodyPr wrap="square">
            <a:spAutoFit/>
          </a:bodyPr>
          <a:lstStyle/>
          <a:p>
            <a:pPr marL="228600" lvl="1" indent="-118872">
              <a:lnSpc>
                <a:spcPct val="150000"/>
              </a:lnSpc>
              <a:buFont typeface="Arial" panose="020B0604020202020204" pitchFamily="34" charset="0"/>
              <a:buChar char="•"/>
            </a:pPr>
            <a:r>
              <a:rPr lang="it-IT" sz="1800" dirty="0">
                <a:solidFill>
                  <a:srgbClr val="000000"/>
                </a:solidFill>
                <a:ea typeface="ＭＳ Ｐゴシック" pitchFamily="-105" charset="-128"/>
              </a:rPr>
              <a:t>6-counseling sessions per person, per issue, per year at no cost.</a:t>
            </a:r>
          </a:p>
          <a:p>
            <a:pPr marL="228600" lvl="1" indent="-118872">
              <a:lnSpc>
                <a:spcPct val="150000"/>
              </a:lnSpc>
              <a:buFont typeface="Arial" panose="020B0604020202020204" pitchFamily="34" charset="0"/>
              <a:buChar char="•"/>
            </a:pPr>
            <a:r>
              <a:rPr lang="en-US" dirty="0">
                <a:solidFill>
                  <a:srgbClr val="000000"/>
                </a:solidFill>
                <a:ea typeface="ＭＳ Ｐゴシック" pitchFamily="-105" charset="-128"/>
              </a:rPr>
              <a:t>Services are available </a:t>
            </a:r>
            <a:r>
              <a:rPr lang="en-US" sz="1800" dirty="0">
                <a:solidFill>
                  <a:srgbClr val="000000"/>
                </a:solidFill>
                <a:ea typeface="ＭＳ Ｐゴシック" pitchFamily="-105" charset="-128"/>
              </a:rPr>
              <a:t>24/7 with multilingual access to master’s-level professionals.</a:t>
            </a:r>
          </a:p>
          <a:p>
            <a:pPr marL="228600" lvl="1" indent="-118872">
              <a:lnSpc>
                <a:spcPct val="150000"/>
              </a:lnSpc>
              <a:buFont typeface="Arial" panose="020B0604020202020204" pitchFamily="34" charset="0"/>
              <a:buChar char="•"/>
            </a:pPr>
            <a:r>
              <a:rPr lang="en-US" dirty="0">
                <a:solidFill>
                  <a:srgbClr val="000000"/>
                </a:solidFill>
                <a:ea typeface="ＭＳ Ｐゴシック" pitchFamily="-105" charset="-128"/>
              </a:rPr>
              <a:t>It is recommended to address issues early if possible.</a:t>
            </a:r>
            <a:endParaRPr lang="en-US" sz="1800" dirty="0">
              <a:solidFill>
                <a:srgbClr val="000000"/>
              </a:solidFill>
              <a:ea typeface="ＭＳ Ｐゴシック" pitchFamily="-105" charset="-128"/>
            </a:endParaRPr>
          </a:p>
          <a:p>
            <a:pPr marL="228600" lvl="1" indent="-118872">
              <a:lnSpc>
                <a:spcPct val="150000"/>
              </a:lnSpc>
              <a:buFont typeface="Arial" panose="020B0604020202020204" pitchFamily="34" charset="0"/>
              <a:buChar char="•"/>
            </a:pPr>
            <a:r>
              <a:rPr lang="it-IT" dirty="0">
                <a:solidFill>
                  <a:srgbClr val="000000"/>
                </a:solidFill>
                <a:ea typeface="ＭＳ Ｐゴシック" pitchFamily="-105" charset="-128"/>
              </a:rPr>
              <a:t>Examples: Marital difficulties, Family Issues, Parenting or Grief Support, Depression or Stress.</a:t>
            </a:r>
          </a:p>
          <a:p>
            <a:pPr marL="228600" lvl="1" indent="-118872">
              <a:lnSpc>
                <a:spcPct val="150000"/>
              </a:lnSpc>
              <a:buFont typeface="Arial" panose="020B0604020202020204" pitchFamily="34" charset="0"/>
              <a:buChar char="•"/>
            </a:pPr>
            <a:r>
              <a:rPr lang="it-IT" dirty="0">
                <a:solidFill>
                  <a:srgbClr val="000000"/>
                </a:solidFill>
                <a:ea typeface="ＭＳ Ｐゴシック" pitchFamily="-105" charset="-128"/>
              </a:rPr>
              <a:t>Counseling sessions can be conducted in person or vitually and is confidential.</a:t>
            </a:r>
            <a:endParaRPr lang="it-IT" sz="1800" dirty="0">
              <a:solidFill>
                <a:srgbClr val="000000"/>
              </a:solidFill>
              <a:ea typeface="ＭＳ Ｐゴシック" pitchFamily="-105" charset="-128"/>
            </a:endParaRPr>
          </a:p>
          <a:p>
            <a:pPr marL="228600" lvl="1" indent="-118872">
              <a:buFont typeface="Arial" panose="020B0604020202020204" pitchFamily="34" charset="0"/>
              <a:buChar char="•"/>
            </a:pPr>
            <a:endParaRPr lang="en-US" sz="1800" dirty="0">
              <a:solidFill>
                <a:srgbClr val="000000"/>
              </a:solidFill>
              <a:ea typeface="ＭＳ Ｐゴシック" pitchFamily="-105" charset="-128"/>
            </a:endParaRPr>
          </a:p>
        </p:txBody>
      </p:sp>
      <p:sp>
        <p:nvSpPr>
          <p:cNvPr id="6" name="TextBox 5">
            <a:extLst>
              <a:ext uri="{FF2B5EF4-FFF2-40B4-BE49-F238E27FC236}">
                <a16:creationId xmlns:a16="http://schemas.microsoft.com/office/drawing/2014/main" id="{C1B67859-1D5E-41EA-B926-69C4234203E8}"/>
              </a:ext>
            </a:extLst>
          </p:cNvPr>
          <p:cNvSpPr txBox="1"/>
          <p:nvPr/>
        </p:nvSpPr>
        <p:spPr>
          <a:xfrm>
            <a:off x="6256759" y="2070882"/>
            <a:ext cx="3466590" cy="1077218"/>
          </a:xfrm>
          <a:prstGeom prst="rect">
            <a:avLst/>
          </a:prstGeom>
          <a:noFill/>
        </p:spPr>
        <p:txBody>
          <a:bodyPr wrap="none" rtlCol="0">
            <a:spAutoFit/>
          </a:bodyPr>
          <a:lstStyle/>
          <a:p>
            <a:r>
              <a:rPr lang="en-US" sz="3200" dirty="0"/>
              <a:t>Counseling Services</a:t>
            </a:r>
          </a:p>
          <a:p>
            <a:endParaRPr lang="en-US" sz="3200" dirty="0"/>
          </a:p>
        </p:txBody>
      </p:sp>
      <p:pic>
        <p:nvPicPr>
          <p:cNvPr id="8" name="Picture 2" descr="Supporting the Mental Health of Our School Community">
            <a:extLst>
              <a:ext uri="{FF2B5EF4-FFF2-40B4-BE49-F238E27FC236}">
                <a16:creationId xmlns:a16="http://schemas.microsoft.com/office/drawing/2014/main" id="{0795609F-7612-46A4-848D-0FDB54585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01" y="2070882"/>
            <a:ext cx="4110982" cy="42274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F06CC6A-BCA3-443B-85B5-EC90EE21FA31}"/>
              </a:ext>
            </a:extLst>
          </p:cNvPr>
          <p:cNvPicPr>
            <a:picLocks noChangeAspect="1"/>
          </p:cNvPicPr>
          <p:nvPr/>
        </p:nvPicPr>
        <p:blipFill>
          <a:blip r:embed="rId4"/>
          <a:stretch>
            <a:fillRect/>
          </a:stretch>
        </p:blipFill>
        <p:spPr>
          <a:xfrm>
            <a:off x="9723349" y="882380"/>
            <a:ext cx="2247900" cy="752475"/>
          </a:xfrm>
          <a:prstGeom prst="rect">
            <a:avLst/>
          </a:prstGeom>
        </p:spPr>
      </p:pic>
    </p:spTree>
    <p:extLst>
      <p:ext uri="{BB962C8B-B14F-4D97-AF65-F5344CB8AC3E}">
        <p14:creationId xmlns:p14="http://schemas.microsoft.com/office/powerpoint/2010/main" val="1246231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AAD7CF-8E2A-4225-94D0-4A3C29B8A3D2}"/>
              </a:ext>
            </a:extLst>
          </p:cNvPr>
          <p:cNvSpPr>
            <a:spLocks noGrp="1"/>
          </p:cNvSpPr>
          <p:nvPr>
            <p:ph type="sldNum" sz="quarter" idx="12"/>
          </p:nvPr>
        </p:nvSpPr>
        <p:spPr/>
        <p:txBody>
          <a:bodyPr/>
          <a:lstStyle/>
          <a:p>
            <a:fld id="{CC7B5CB3-F6A7-BC47-8CB9-F0ABF2A1689F}" type="slidenum">
              <a:rPr lang="en-US" smtClean="0"/>
              <a:t>46</a:t>
            </a:fld>
            <a:endParaRPr lang="en-US" dirty="0"/>
          </a:p>
        </p:txBody>
      </p:sp>
      <p:sp>
        <p:nvSpPr>
          <p:cNvPr id="3" name="Title 1">
            <a:extLst>
              <a:ext uri="{FF2B5EF4-FFF2-40B4-BE49-F238E27FC236}">
                <a16:creationId xmlns:a16="http://schemas.microsoft.com/office/drawing/2014/main" id="{28F419D6-DB4B-4D0D-B279-49854E1195AE}"/>
              </a:ext>
            </a:extLst>
          </p:cNvPr>
          <p:cNvSpPr txBox="1">
            <a:spLocks noChangeArrowheads="1"/>
          </p:cNvSpPr>
          <p:nvPr/>
        </p:nvSpPr>
        <p:spPr bwMode="auto">
          <a:xfrm>
            <a:off x="2835602" y="891654"/>
            <a:ext cx="6237731" cy="117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ltLang="en-US" sz="4400" dirty="0">
                <a:solidFill>
                  <a:prstClr val="black"/>
                </a:solidFill>
                <a:latin typeface="Open Sans" panose="020B0606030504020204" pitchFamily="34" charset="0"/>
                <a:ea typeface="Open Sans" panose="020B0606030504020204" pitchFamily="34" charset="0"/>
                <a:cs typeface="Open Sans" panose="020B0606030504020204" pitchFamily="34" charset="0"/>
              </a:rPr>
              <a:t>EAP Program </a:t>
            </a:r>
            <a:endParaRPr kumimoji="0" lang="en-US" altLang="en-US"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C3C20658-3250-4964-92C0-B161FC0D82C3}"/>
              </a:ext>
            </a:extLst>
          </p:cNvPr>
          <p:cNvSpPr txBox="1"/>
          <p:nvPr/>
        </p:nvSpPr>
        <p:spPr>
          <a:xfrm>
            <a:off x="243840" y="2194560"/>
            <a:ext cx="11411712" cy="707886"/>
          </a:xfrm>
          <a:prstGeom prst="rect">
            <a:avLst/>
          </a:prstGeom>
          <a:noFill/>
        </p:spPr>
        <p:txBody>
          <a:bodyPr wrap="square" rtlCol="0">
            <a:spAutoFit/>
          </a:bodyPr>
          <a:lstStyle/>
          <a:p>
            <a:r>
              <a:rPr lang="en-US" sz="2000" dirty="0"/>
              <a:t>The Employee Assistance Program (EAP), powered by ComPsych </a:t>
            </a:r>
            <a:r>
              <a:rPr lang="en-US" sz="2000" dirty="0" err="1"/>
              <a:t>GuidanceResources</a:t>
            </a:r>
            <a:r>
              <a:rPr lang="en-US" sz="2000" dirty="0"/>
              <a:t> Online, can be accessed 24 hours a day, seven days a week:</a:t>
            </a:r>
          </a:p>
        </p:txBody>
      </p:sp>
      <p:sp>
        <p:nvSpPr>
          <p:cNvPr id="6" name="Rectangle 5">
            <a:extLst>
              <a:ext uri="{FF2B5EF4-FFF2-40B4-BE49-F238E27FC236}">
                <a16:creationId xmlns:a16="http://schemas.microsoft.com/office/drawing/2014/main" id="{A77397F1-52D8-45A3-B60E-5182663F723F}"/>
              </a:ext>
            </a:extLst>
          </p:cNvPr>
          <p:cNvSpPr/>
          <p:nvPr/>
        </p:nvSpPr>
        <p:spPr>
          <a:xfrm>
            <a:off x="3048000" y="3201657"/>
            <a:ext cx="6096000" cy="1631216"/>
          </a:xfrm>
          <a:prstGeom prst="rect">
            <a:avLst/>
          </a:prstGeom>
        </p:spPr>
        <p:txBody>
          <a:bodyPr>
            <a:spAutoFit/>
          </a:bodyPr>
          <a:lstStyle/>
          <a:p>
            <a:pPr algn="ctr"/>
            <a:r>
              <a:rPr lang="en-US" sz="2000" b="1" dirty="0">
                <a:solidFill>
                  <a:srgbClr val="515F5C"/>
                </a:solidFill>
              </a:rPr>
              <a:t>Call:</a:t>
            </a:r>
            <a:r>
              <a:rPr lang="en-US" sz="2000" dirty="0">
                <a:solidFill>
                  <a:srgbClr val="515F5C"/>
                </a:solidFill>
              </a:rPr>
              <a:t> 855.784.1806; TTY: 800.697.0353 </a:t>
            </a:r>
          </a:p>
          <a:p>
            <a:pPr algn="ctr"/>
            <a:r>
              <a:rPr lang="en-US" sz="2000" dirty="0">
                <a:solidFill>
                  <a:srgbClr val="515F5C"/>
                </a:solidFill>
              </a:rPr>
              <a:t> </a:t>
            </a:r>
          </a:p>
          <a:p>
            <a:pPr algn="ctr"/>
            <a:r>
              <a:rPr lang="en-US" sz="2000" b="1" dirty="0">
                <a:solidFill>
                  <a:srgbClr val="515F5C"/>
                </a:solidFill>
              </a:rPr>
              <a:t>Access benefits online:</a:t>
            </a:r>
            <a:r>
              <a:rPr lang="en-US" sz="2000" dirty="0">
                <a:solidFill>
                  <a:srgbClr val="515F5C"/>
                </a:solidFill>
              </a:rPr>
              <a:t> </a:t>
            </a:r>
            <a:r>
              <a:rPr lang="en-US" sz="2000" u="sng" dirty="0">
                <a:solidFill>
                  <a:srgbClr val="00692E"/>
                </a:solidFill>
                <a:hlinkClick r:id="rId2"/>
              </a:rPr>
              <a:t>guidanceresources.com</a:t>
            </a:r>
            <a:endParaRPr lang="en-US" sz="2000" u="sng" dirty="0">
              <a:solidFill>
                <a:srgbClr val="00692E"/>
              </a:solidFill>
            </a:endParaRPr>
          </a:p>
          <a:p>
            <a:pPr algn="ctr"/>
            <a:endParaRPr lang="en-US" sz="2000" dirty="0">
              <a:solidFill>
                <a:srgbClr val="515F5C"/>
              </a:solidFill>
            </a:endParaRPr>
          </a:p>
          <a:p>
            <a:pPr algn="ctr"/>
            <a:r>
              <a:rPr lang="en-US" sz="2000" dirty="0">
                <a:solidFill>
                  <a:srgbClr val="515F5C"/>
                </a:solidFill>
              </a:rPr>
              <a:t>When prompted for your Web ID, enter </a:t>
            </a:r>
            <a:r>
              <a:rPr lang="en-US" sz="2000" b="1" dirty="0">
                <a:solidFill>
                  <a:srgbClr val="515F5C"/>
                </a:solidFill>
              </a:rPr>
              <a:t>UNTS</a:t>
            </a:r>
            <a:r>
              <a:rPr lang="en-US" sz="2000" dirty="0">
                <a:solidFill>
                  <a:srgbClr val="515F5C"/>
                </a:solidFill>
              </a:rPr>
              <a:t>.  </a:t>
            </a:r>
            <a:endParaRPr lang="en-US" sz="2000" b="0" i="0" dirty="0">
              <a:solidFill>
                <a:srgbClr val="515F5C"/>
              </a:solidFill>
              <a:effectLst/>
            </a:endParaRPr>
          </a:p>
        </p:txBody>
      </p:sp>
      <p:pic>
        <p:nvPicPr>
          <p:cNvPr id="7" name="Picture 6">
            <a:extLst>
              <a:ext uri="{FF2B5EF4-FFF2-40B4-BE49-F238E27FC236}">
                <a16:creationId xmlns:a16="http://schemas.microsoft.com/office/drawing/2014/main" id="{38E32201-E06F-4456-A82D-5D8786C19ADB}"/>
              </a:ext>
            </a:extLst>
          </p:cNvPr>
          <p:cNvPicPr>
            <a:picLocks noChangeAspect="1"/>
          </p:cNvPicPr>
          <p:nvPr/>
        </p:nvPicPr>
        <p:blipFill>
          <a:blip r:embed="rId3"/>
          <a:stretch>
            <a:fillRect/>
          </a:stretch>
        </p:blipFill>
        <p:spPr>
          <a:xfrm>
            <a:off x="9729272" y="891654"/>
            <a:ext cx="2247900" cy="752475"/>
          </a:xfrm>
          <a:prstGeom prst="rect">
            <a:avLst/>
          </a:prstGeom>
        </p:spPr>
      </p:pic>
      <p:sp>
        <p:nvSpPr>
          <p:cNvPr id="8" name="Rectangle 7">
            <a:extLst>
              <a:ext uri="{FF2B5EF4-FFF2-40B4-BE49-F238E27FC236}">
                <a16:creationId xmlns:a16="http://schemas.microsoft.com/office/drawing/2014/main" id="{4C60D770-D437-415F-A104-CC9135465E32}"/>
              </a:ext>
            </a:extLst>
          </p:cNvPr>
          <p:cNvSpPr/>
          <p:nvPr/>
        </p:nvSpPr>
        <p:spPr>
          <a:xfrm>
            <a:off x="3683847" y="5132084"/>
            <a:ext cx="5116914" cy="369332"/>
          </a:xfrm>
          <a:prstGeom prst="rect">
            <a:avLst/>
          </a:prstGeom>
        </p:spPr>
        <p:txBody>
          <a:bodyPr wrap="none">
            <a:spAutoFit/>
          </a:bodyPr>
          <a:lstStyle/>
          <a:p>
            <a:r>
              <a:rPr lang="en-US" dirty="0">
                <a:hlinkClick r:id="rId4"/>
              </a:rPr>
              <a:t>Employee Assistance Program (EAP) (untsystem.edu)</a:t>
            </a:r>
            <a:endParaRPr lang="en-US" dirty="0"/>
          </a:p>
        </p:txBody>
      </p:sp>
    </p:spTree>
    <p:extLst>
      <p:ext uri="{BB962C8B-B14F-4D97-AF65-F5344CB8AC3E}">
        <p14:creationId xmlns:p14="http://schemas.microsoft.com/office/powerpoint/2010/main" val="819880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A6B6D7E-C289-4BEF-B9AE-FBD4D5AE0F2A}"/>
              </a:ext>
            </a:extLst>
          </p:cNvPr>
          <p:cNvSpPr txBox="1"/>
          <p:nvPr/>
        </p:nvSpPr>
        <p:spPr>
          <a:xfrm>
            <a:off x="2220686" y="1095159"/>
            <a:ext cx="7815256" cy="769441"/>
          </a:xfrm>
          <a:prstGeom prst="rect">
            <a:avLst/>
          </a:prstGeom>
          <a:noFill/>
        </p:spPr>
        <p:txBody>
          <a:bodyPr wrap="square">
            <a:spAutoFit/>
          </a:bodyPr>
          <a:lstStyle/>
          <a:p>
            <a:pPr>
              <a:defRPr/>
            </a:pPr>
            <a:r>
              <a:rPr lang="en-US" sz="4400" dirty="0">
                <a:latin typeface="Open Sans"/>
                <a:ea typeface="+mj-ea"/>
                <a:cs typeface="Calibri" panose="020F0502020204030204" pitchFamily="34" charset="0"/>
              </a:rPr>
              <a:t>Employee Perks &amp; Discounts</a:t>
            </a:r>
          </a:p>
        </p:txBody>
      </p:sp>
      <p:pic>
        <p:nvPicPr>
          <p:cNvPr id="3" name="Picture 2"/>
          <p:cNvPicPr>
            <a:picLocks noChangeAspect="1"/>
          </p:cNvPicPr>
          <p:nvPr/>
        </p:nvPicPr>
        <p:blipFill>
          <a:blip r:embed="rId3"/>
          <a:stretch>
            <a:fillRect/>
          </a:stretch>
        </p:blipFill>
        <p:spPr>
          <a:xfrm>
            <a:off x="3242385" y="2053898"/>
            <a:ext cx="4720647" cy="1323860"/>
          </a:xfrm>
          <a:prstGeom prst="rect">
            <a:avLst/>
          </a:prstGeom>
        </p:spPr>
      </p:pic>
      <p:pic>
        <p:nvPicPr>
          <p:cNvPr id="4" name="Picture 3"/>
          <p:cNvPicPr>
            <a:picLocks noChangeAspect="1"/>
          </p:cNvPicPr>
          <p:nvPr/>
        </p:nvPicPr>
        <p:blipFill>
          <a:blip r:embed="rId4"/>
          <a:stretch>
            <a:fillRect/>
          </a:stretch>
        </p:blipFill>
        <p:spPr>
          <a:xfrm>
            <a:off x="3242385" y="3542098"/>
            <a:ext cx="4720648" cy="1467070"/>
          </a:xfrm>
          <a:prstGeom prst="rect">
            <a:avLst/>
          </a:prstGeom>
        </p:spPr>
      </p:pic>
      <p:pic>
        <p:nvPicPr>
          <p:cNvPr id="1026" name="Picture 2" descr="Discount Purchase Program, administered by Beneplace | 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92" y="2961905"/>
            <a:ext cx="2857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8645826" y="3111882"/>
            <a:ext cx="3129915" cy="652547"/>
          </a:xfrm>
          <a:prstGeom prst="rect">
            <a:avLst/>
          </a:prstGeom>
        </p:spPr>
      </p:pic>
      <p:sp>
        <p:nvSpPr>
          <p:cNvPr id="2" name="Rectangle 1">
            <a:extLst>
              <a:ext uri="{FF2B5EF4-FFF2-40B4-BE49-F238E27FC236}">
                <a16:creationId xmlns:a16="http://schemas.microsoft.com/office/drawing/2014/main" id="{BE3B24D9-1E62-469B-8734-50FC2264160D}"/>
              </a:ext>
            </a:extLst>
          </p:cNvPr>
          <p:cNvSpPr/>
          <p:nvPr/>
        </p:nvSpPr>
        <p:spPr>
          <a:xfrm>
            <a:off x="2778144" y="5257261"/>
            <a:ext cx="6635711" cy="369332"/>
          </a:xfrm>
          <a:prstGeom prst="rect">
            <a:avLst/>
          </a:prstGeom>
        </p:spPr>
        <p:txBody>
          <a:bodyPr wrap="square">
            <a:spAutoFit/>
          </a:bodyPr>
          <a:lstStyle/>
          <a:p>
            <a:r>
              <a:rPr lang="en-US" dirty="0">
                <a:hlinkClick r:id="rId7"/>
              </a:rPr>
              <a:t>Perks for UNT Employees | UNT System Human Resources</a:t>
            </a:r>
            <a:endParaRPr lang="en-US" dirty="0"/>
          </a:p>
        </p:txBody>
      </p:sp>
      <p:sp>
        <p:nvSpPr>
          <p:cNvPr id="10" name="Rectangle 9">
            <a:extLst>
              <a:ext uri="{FF2B5EF4-FFF2-40B4-BE49-F238E27FC236}">
                <a16:creationId xmlns:a16="http://schemas.microsoft.com/office/drawing/2014/main" id="{45742D14-A493-471A-80BF-FA605C52F04C}"/>
              </a:ext>
            </a:extLst>
          </p:cNvPr>
          <p:cNvSpPr/>
          <p:nvPr/>
        </p:nvSpPr>
        <p:spPr>
          <a:xfrm>
            <a:off x="227909" y="5917587"/>
            <a:ext cx="4381008" cy="369332"/>
          </a:xfrm>
          <a:prstGeom prst="rect">
            <a:avLst/>
          </a:prstGeom>
        </p:spPr>
        <p:txBody>
          <a:bodyPr wrap="none">
            <a:spAutoFit/>
          </a:bodyPr>
          <a:lstStyle/>
          <a:p>
            <a:r>
              <a:rPr lang="en-US" dirty="0">
                <a:hlinkClick r:id="rId8"/>
              </a:rPr>
              <a:t>Discount Purchase Program | ERS (texas.gov)</a:t>
            </a:r>
            <a:endParaRPr lang="en-US" dirty="0"/>
          </a:p>
        </p:txBody>
      </p:sp>
      <p:sp>
        <p:nvSpPr>
          <p:cNvPr id="11" name="Rectangle 10">
            <a:extLst>
              <a:ext uri="{FF2B5EF4-FFF2-40B4-BE49-F238E27FC236}">
                <a16:creationId xmlns:a16="http://schemas.microsoft.com/office/drawing/2014/main" id="{46D9BFD1-D723-4490-B186-C768573147B3}"/>
              </a:ext>
            </a:extLst>
          </p:cNvPr>
          <p:cNvSpPr/>
          <p:nvPr/>
        </p:nvSpPr>
        <p:spPr>
          <a:xfrm>
            <a:off x="7963033" y="5917587"/>
            <a:ext cx="4157228" cy="369332"/>
          </a:xfrm>
          <a:prstGeom prst="rect">
            <a:avLst/>
          </a:prstGeom>
        </p:spPr>
        <p:txBody>
          <a:bodyPr wrap="none">
            <a:spAutoFit/>
          </a:bodyPr>
          <a:lstStyle/>
          <a:p>
            <a:r>
              <a:rPr lang="en-US" dirty="0">
                <a:hlinkClick r:id="rId9"/>
              </a:rPr>
              <a:t>Welcome to Perks! (perksconnection.com)</a:t>
            </a:r>
            <a:endParaRPr lang="en-US" dirty="0"/>
          </a:p>
        </p:txBody>
      </p:sp>
    </p:spTree>
    <p:extLst>
      <p:ext uri="{BB962C8B-B14F-4D97-AF65-F5344CB8AC3E}">
        <p14:creationId xmlns:p14="http://schemas.microsoft.com/office/powerpoint/2010/main" val="1059611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a:extLst>
              <a:ext uri="{FF2B5EF4-FFF2-40B4-BE49-F238E27FC236}">
                <a16:creationId xmlns:a16="http://schemas.microsoft.com/office/drawing/2014/main" id="{DC153969-F641-4DDC-AD8F-A69EC30344B4}"/>
              </a:ext>
            </a:extLst>
          </p:cNvPr>
          <p:cNvSpPr>
            <a:spLocks noGrp="1" noChangeArrowheads="1"/>
          </p:cNvSpPr>
          <p:nvPr>
            <p:ph type="title"/>
          </p:nvPr>
        </p:nvSpPr>
        <p:spPr>
          <a:xfrm>
            <a:off x="195072" y="803843"/>
            <a:ext cx="11740896" cy="665929"/>
          </a:xfrm>
        </p:spPr>
        <p:txBody>
          <a:bodyPr>
            <a:normAutofit fontScale="90000"/>
          </a:bodyPr>
          <a:lstStyle/>
          <a:p>
            <a:pPr algn="ctr"/>
            <a:r>
              <a:rPr lang="en-US" altLang="en-US" dirty="0">
                <a:latin typeface="Open Sans"/>
              </a:rPr>
              <a:t>Resources</a:t>
            </a:r>
          </a:p>
        </p:txBody>
      </p:sp>
      <p:sp>
        <p:nvSpPr>
          <p:cNvPr id="4" name="Content Placeholder 3">
            <a:extLst>
              <a:ext uri="{FF2B5EF4-FFF2-40B4-BE49-F238E27FC236}">
                <a16:creationId xmlns:a16="http://schemas.microsoft.com/office/drawing/2014/main" id="{B17BEAB1-C405-47D7-A5A5-D6ED67526047}"/>
              </a:ext>
            </a:extLst>
          </p:cNvPr>
          <p:cNvSpPr>
            <a:spLocks noGrp="1"/>
          </p:cNvSpPr>
          <p:nvPr>
            <p:ph sz="half" idx="1"/>
          </p:nvPr>
        </p:nvSpPr>
        <p:spPr>
          <a:xfrm>
            <a:off x="247396" y="1676400"/>
            <a:ext cx="5462651" cy="4550403"/>
          </a:xfrm>
        </p:spPr>
        <p:txBody>
          <a:bodyPr>
            <a:normAutofit fontScale="47500" lnSpcReduction="20000"/>
          </a:bodyPr>
          <a:lstStyle/>
          <a:p>
            <a:pPr marL="0" indent="0">
              <a:buNone/>
              <a:defRPr/>
            </a:pPr>
            <a:r>
              <a:rPr lang="en-US" sz="2500" dirty="0">
                <a:latin typeface="Open Sans"/>
              </a:rPr>
              <a:t>UNTS Benefits Site</a:t>
            </a:r>
          </a:p>
          <a:p>
            <a:pPr lvl="1">
              <a:defRPr/>
            </a:pPr>
            <a:r>
              <a:rPr lang="en-US" sz="2500" dirty="0">
                <a:latin typeface="Open Sans"/>
                <a:hlinkClick r:id="rId3"/>
              </a:rPr>
              <a:t>https://hr.untsystem.edu/benefits</a:t>
            </a:r>
            <a:endParaRPr lang="en-US" sz="2500" dirty="0">
              <a:latin typeface="Open Sans"/>
            </a:endParaRPr>
          </a:p>
          <a:p>
            <a:pPr marL="457200" lvl="1" indent="0">
              <a:buFont typeface="Arial" panose="020B0604020202020204" pitchFamily="34" charset="0"/>
              <a:buNone/>
              <a:defRPr/>
            </a:pPr>
            <a:endParaRPr lang="en-US" sz="2500" dirty="0">
              <a:latin typeface="Open Sans"/>
            </a:endParaRPr>
          </a:p>
          <a:p>
            <a:pPr marL="0" indent="0">
              <a:buNone/>
              <a:defRPr/>
            </a:pPr>
            <a:r>
              <a:rPr lang="en-US" sz="2500" dirty="0">
                <a:latin typeface="Open Sans"/>
              </a:rPr>
              <a:t>BCBS HealthSelect – Health Insurance</a:t>
            </a:r>
          </a:p>
          <a:p>
            <a:pPr lvl="1">
              <a:defRPr/>
            </a:pPr>
            <a:r>
              <a:rPr lang="en-US" sz="2500" dirty="0">
                <a:latin typeface="Open Sans"/>
                <a:hlinkClick r:id="rId4"/>
              </a:rPr>
              <a:t>https://healthselect.bcbstx.com/</a:t>
            </a:r>
            <a:endParaRPr lang="en-US" sz="2500" dirty="0">
              <a:latin typeface="Open Sans"/>
            </a:endParaRPr>
          </a:p>
          <a:p>
            <a:pPr marL="457200" lvl="1" indent="0">
              <a:buNone/>
              <a:defRPr/>
            </a:pPr>
            <a:endParaRPr lang="en-US" sz="2500" dirty="0">
              <a:latin typeface="Open Sans"/>
            </a:endParaRPr>
          </a:p>
          <a:p>
            <a:pPr marL="0" indent="0">
              <a:buNone/>
              <a:defRPr/>
            </a:pPr>
            <a:r>
              <a:rPr lang="en-US" sz="2500" dirty="0">
                <a:latin typeface="Open Sans"/>
              </a:rPr>
              <a:t>Express Scripts</a:t>
            </a:r>
          </a:p>
          <a:p>
            <a:pPr marL="685800">
              <a:buFont typeface="Arial" panose="020B0604020202020204" pitchFamily="34" charset="0"/>
              <a:buChar char="•"/>
              <a:defRPr/>
            </a:pPr>
            <a:r>
              <a:rPr lang="en-US" sz="2500" dirty="0">
                <a:latin typeface="Open Sans"/>
                <a:hlinkClick r:id="rId5"/>
              </a:rPr>
              <a:t>https://express-scripts.com</a:t>
            </a:r>
            <a:endParaRPr lang="en-US" sz="2500" dirty="0">
              <a:latin typeface="Open Sans"/>
            </a:endParaRPr>
          </a:p>
          <a:p>
            <a:pPr marL="0" indent="0">
              <a:buNone/>
              <a:defRPr/>
            </a:pPr>
            <a:endParaRPr lang="en-US" sz="2500" dirty="0">
              <a:latin typeface="Open Sans"/>
            </a:endParaRPr>
          </a:p>
          <a:p>
            <a:pPr marL="0" indent="0">
              <a:buNone/>
              <a:defRPr/>
            </a:pPr>
            <a:r>
              <a:rPr lang="en-US" sz="2500" dirty="0">
                <a:latin typeface="Open Sans"/>
              </a:rPr>
              <a:t>Dental </a:t>
            </a:r>
            <a:r>
              <a:rPr lang="en-US" sz="2500" dirty="0" err="1">
                <a:latin typeface="Open Sans"/>
              </a:rPr>
              <a:t>Dental</a:t>
            </a:r>
            <a:endParaRPr lang="en-US" sz="2500" dirty="0">
              <a:latin typeface="Open Sans"/>
            </a:endParaRPr>
          </a:p>
          <a:p>
            <a:pPr lvl="1">
              <a:defRPr/>
            </a:pPr>
            <a:r>
              <a:rPr lang="en-US" sz="2500" dirty="0">
                <a:latin typeface="Open Sans"/>
                <a:hlinkClick r:id="" action="ppaction://noaction"/>
              </a:rPr>
              <a:t>https://www.deltadentalins.com/group_sites</a:t>
            </a:r>
          </a:p>
          <a:p>
            <a:pPr marL="457200" lvl="1" indent="0">
              <a:buFont typeface="Arial" panose="020B0604020202020204" pitchFamily="34" charset="0"/>
              <a:buNone/>
              <a:defRPr/>
            </a:pPr>
            <a:endParaRPr lang="en-US" sz="2500" dirty="0">
              <a:latin typeface="Open Sans"/>
              <a:hlinkClick r:id="" action="ppaction://noaction"/>
            </a:endParaRPr>
          </a:p>
          <a:p>
            <a:pPr marL="0" indent="0">
              <a:buNone/>
              <a:defRPr/>
            </a:pPr>
            <a:r>
              <a:rPr lang="en-US" sz="2500" dirty="0">
                <a:latin typeface="Open Sans"/>
              </a:rPr>
              <a:t>Employee Assistance Program</a:t>
            </a:r>
          </a:p>
          <a:p>
            <a:pPr lvl="1">
              <a:defRPr/>
            </a:pPr>
            <a:r>
              <a:rPr lang="en-US" sz="2500" dirty="0">
                <a:latin typeface="Open Sans"/>
                <a:hlinkClick r:id="rId6"/>
              </a:rPr>
              <a:t>https://www.compsych.com</a:t>
            </a:r>
            <a:r>
              <a:rPr lang="en-US" sz="2500" dirty="0">
                <a:latin typeface="Open Sans"/>
              </a:rPr>
              <a:t> </a:t>
            </a:r>
          </a:p>
          <a:p>
            <a:pPr lvl="1">
              <a:defRPr/>
            </a:pPr>
            <a:endParaRPr lang="en-US" sz="2500" dirty="0">
              <a:latin typeface="Open Sans"/>
            </a:endParaRPr>
          </a:p>
          <a:p>
            <a:pPr marL="0" indent="0">
              <a:buNone/>
              <a:defRPr/>
            </a:pPr>
            <a:r>
              <a:rPr lang="en-US" sz="2500" dirty="0">
                <a:latin typeface="Open Sans"/>
              </a:rPr>
              <a:t>ERS Homepage</a:t>
            </a:r>
          </a:p>
          <a:p>
            <a:pPr lvl="1">
              <a:defRPr/>
            </a:pPr>
            <a:r>
              <a:rPr lang="en-US" sz="2500" dirty="0">
                <a:latin typeface="Open Sans"/>
                <a:cs typeface="Arial" pitchFamily="34" charset="0"/>
                <a:hlinkClick r:id="rId7"/>
              </a:rPr>
              <a:t>www.ers.state.tx.us</a:t>
            </a:r>
            <a:endParaRPr lang="en-US" sz="2500" dirty="0">
              <a:solidFill>
                <a:sysClr val="windowText" lastClr="000000"/>
              </a:solidFill>
              <a:latin typeface="Open Sans"/>
              <a:cs typeface="Calibri" pitchFamily="34" charset="0"/>
            </a:endParaRPr>
          </a:p>
          <a:p>
            <a:pPr marL="457200" lvl="1" indent="0">
              <a:buFont typeface="Arial" panose="020B0604020202020204" pitchFamily="34" charset="0"/>
              <a:buNone/>
              <a:defRPr/>
            </a:pPr>
            <a:endParaRPr lang="en-US" sz="2500" dirty="0">
              <a:solidFill>
                <a:sysClr val="windowText" lastClr="000000"/>
              </a:solidFill>
              <a:latin typeface="Open Sans"/>
              <a:cs typeface="Calibri" pitchFamily="34" charset="0"/>
            </a:endParaRPr>
          </a:p>
          <a:p>
            <a:pPr marL="0" indent="0">
              <a:buNone/>
              <a:defRPr/>
            </a:pPr>
            <a:r>
              <a:rPr lang="en-US" sz="2500" dirty="0">
                <a:latin typeface="Open Sans"/>
              </a:rPr>
              <a:t>Well-Being Program (In the Green)</a:t>
            </a:r>
          </a:p>
          <a:p>
            <a:pPr lvl="1">
              <a:defRPr/>
            </a:pPr>
            <a:r>
              <a:rPr lang="en-US" sz="2500" dirty="0">
                <a:hlinkClick r:id="rId8"/>
              </a:rPr>
              <a:t>https://wellbeing.untsystem.edu/</a:t>
            </a:r>
            <a:endParaRPr lang="en-US" sz="2500" dirty="0"/>
          </a:p>
          <a:p>
            <a:pPr marL="457200" lvl="1" indent="0">
              <a:buNone/>
              <a:defRPr/>
            </a:pPr>
            <a:endParaRPr lang="en-US" sz="2500" dirty="0"/>
          </a:p>
          <a:p>
            <a:pPr marL="0" indent="0">
              <a:buNone/>
              <a:defRPr/>
            </a:pPr>
            <a:endParaRPr lang="en-US" sz="2200" dirty="0"/>
          </a:p>
          <a:p>
            <a:pPr marL="457200" lvl="1" indent="0">
              <a:buNone/>
              <a:defRPr/>
            </a:pPr>
            <a:endParaRPr lang="en-US" sz="1800" dirty="0">
              <a:latin typeface="Open Sans"/>
            </a:endParaRPr>
          </a:p>
        </p:txBody>
      </p:sp>
      <p:sp>
        <p:nvSpPr>
          <p:cNvPr id="5" name="Content Placeholder 4">
            <a:extLst>
              <a:ext uri="{FF2B5EF4-FFF2-40B4-BE49-F238E27FC236}">
                <a16:creationId xmlns:a16="http://schemas.microsoft.com/office/drawing/2014/main" id="{8490F98A-12F4-4287-B72C-16E101F2E10A}"/>
              </a:ext>
            </a:extLst>
          </p:cNvPr>
          <p:cNvSpPr>
            <a:spLocks noGrp="1"/>
          </p:cNvSpPr>
          <p:nvPr>
            <p:ph sz="half" idx="2"/>
          </p:nvPr>
        </p:nvSpPr>
        <p:spPr>
          <a:xfrm>
            <a:off x="5710048" y="1469771"/>
            <a:ext cx="5870448" cy="5014357"/>
          </a:xfrm>
        </p:spPr>
        <p:txBody>
          <a:bodyPr>
            <a:normAutofit fontScale="47500" lnSpcReduction="20000"/>
          </a:bodyPr>
          <a:lstStyle/>
          <a:p>
            <a:pPr marL="0" indent="0">
              <a:buNone/>
              <a:defRPr/>
            </a:pPr>
            <a:endParaRPr lang="en-US" altLang="en-US" sz="1900" dirty="0">
              <a:latin typeface="Open Sans"/>
              <a:cs typeface="Calibri" pitchFamily="34" charset="0"/>
            </a:endParaRPr>
          </a:p>
          <a:p>
            <a:pPr marL="0" indent="0">
              <a:buNone/>
              <a:defRPr/>
            </a:pPr>
            <a:r>
              <a:rPr lang="en-US" altLang="en-US" sz="2500" dirty="0" err="1">
                <a:latin typeface="Open Sans"/>
                <a:cs typeface="Calibri" panose="020F0502020204030204" pitchFamily="34" charset="0"/>
              </a:rPr>
              <a:t>NetBenefits</a:t>
            </a:r>
            <a:r>
              <a:rPr lang="en-US" altLang="en-US" sz="2500" dirty="0">
                <a:latin typeface="Open Sans"/>
                <a:cs typeface="Calibri" panose="020F0502020204030204" pitchFamily="34" charset="0"/>
              </a:rPr>
              <a:t> Portal (403b) Voluntary Retirement Savings Plan</a:t>
            </a:r>
          </a:p>
          <a:p>
            <a:pPr lvl="1">
              <a:defRPr/>
            </a:pPr>
            <a:r>
              <a:rPr lang="en-US" sz="2500" dirty="0">
                <a:solidFill>
                  <a:sysClr val="windowText" lastClr="000000"/>
                </a:solidFill>
                <a:latin typeface="Open Sans"/>
                <a:cs typeface="Calibri" pitchFamily="34" charset="0"/>
                <a:hlinkClick r:id="rId9"/>
              </a:rPr>
              <a:t>www.netbenefits.com/unts</a:t>
            </a:r>
            <a:endParaRPr lang="en-US" sz="2500" dirty="0">
              <a:solidFill>
                <a:sysClr val="windowText" lastClr="000000"/>
              </a:solidFill>
              <a:latin typeface="Open Sans"/>
              <a:cs typeface="Calibri" pitchFamily="34" charset="0"/>
            </a:endParaRPr>
          </a:p>
          <a:p>
            <a:pPr marL="0" indent="0">
              <a:buNone/>
              <a:defRPr/>
            </a:pPr>
            <a:endParaRPr lang="en-US" altLang="en-US" sz="2500" dirty="0">
              <a:latin typeface="Open Sans"/>
              <a:cs typeface="Calibri" pitchFamily="34" charset="0"/>
            </a:endParaRPr>
          </a:p>
          <a:p>
            <a:pPr marL="0" indent="0">
              <a:buNone/>
              <a:defRPr/>
            </a:pPr>
            <a:r>
              <a:rPr lang="en-US" altLang="en-US" sz="2500" dirty="0">
                <a:latin typeface="Open Sans"/>
                <a:cs typeface="Calibri" pitchFamily="34" charset="0"/>
              </a:rPr>
              <a:t>ORP Information (Texas Higher Education Coordinating Board)</a:t>
            </a:r>
          </a:p>
          <a:p>
            <a:pPr marL="457200" indent="0">
              <a:defRPr/>
            </a:pPr>
            <a:r>
              <a:rPr lang="en-US" altLang="en-US" sz="2500" dirty="0">
                <a:latin typeface="Open Sans"/>
                <a:cs typeface="Calibri" pitchFamily="34" charset="0"/>
              </a:rPr>
              <a:t>	</a:t>
            </a:r>
            <a:r>
              <a:rPr lang="en-US" sz="2500" dirty="0">
                <a:hlinkClick r:id="rId10"/>
              </a:rPr>
              <a:t>Optional Retirement Program (ORP) - THECB (texas.gov)</a:t>
            </a:r>
            <a:endParaRPr lang="en-US" altLang="en-US" sz="2500" dirty="0">
              <a:latin typeface="Open Sans"/>
              <a:cs typeface="Calibri" pitchFamily="34" charset="0"/>
            </a:endParaRPr>
          </a:p>
          <a:p>
            <a:pPr marL="0" indent="0">
              <a:buNone/>
              <a:defRPr/>
            </a:pPr>
            <a:endParaRPr lang="en-US" altLang="en-US" sz="2500" dirty="0">
              <a:latin typeface="Open Sans"/>
              <a:cs typeface="Calibri" pitchFamily="34" charset="0"/>
            </a:endParaRPr>
          </a:p>
          <a:p>
            <a:pPr marL="0" indent="0">
              <a:lnSpc>
                <a:spcPct val="120000"/>
              </a:lnSpc>
              <a:buNone/>
              <a:defRPr/>
            </a:pPr>
            <a:r>
              <a:rPr lang="en-US" altLang="en-US" sz="2500" dirty="0">
                <a:latin typeface="Open Sans"/>
                <a:cs typeface="Calibri" pitchFamily="34" charset="0"/>
              </a:rPr>
              <a:t>NetBenefits Portal – Manage ORP account AFTER ENROLLED by HR BENEFITS</a:t>
            </a:r>
          </a:p>
          <a:p>
            <a:pPr lvl="1">
              <a:defRPr/>
            </a:pPr>
            <a:r>
              <a:rPr lang="en-US" sz="2500" dirty="0">
                <a:solidFill>
                  <a:sysClr val="windowText" lastClr="000000"/>
                </a:solidFill>
                <a:latin typeface="Open Sans"/>
                <a:cs typeface="Calibri" pitchFamily="34" charset="0"/>
              </a:rPr>
              <a:t>	</a:t>
            </a:r>
            <a:r>
              <a:rPr lang="en-US" sz="2500" dirty="0">
                <a:hlinkClick r:id="rId11"/>
              </a:rPr>
              <a:t>Home - University of North Texas System (fidelity.com)</a:t>
            </a:r>
            <a:endParaRPr lang="en-US" sz="2500" dirty="0">
              <a:solidFill>
                <a:sysClr val="windowText" lastClr="000000"/>
              </a:solidFill>
              <a:latin typeface="Open Sans"/>
              <a:cs typeface="Calibri" pitchFamily="34" charset="0"/>
            </a:endParaRPr>
          </a:p>
          <a:p>
            <a:pPr marL="0" indent="0">
              <a:buNone/>
              <a:defRPr/>
            </a:pPr>
            <a:endParaRPr lang="en-US" sz="2500" dirty="0">
              <a:latin typeface="Open Sans"/>
            </a:endParaRPr>
          </a:p>
          <a:p>
            <a:pPr marL="0" indent="0">
              <a:buNone/>
              <a:defRPr/>
            </a:pPr>
            <a:r>
              <a:rPr lang="en-US" sz="2500" dirty="0">
                <a:latin typeface="Open Sans"/>
              </a:rPr>
              <a:t>EyeMed</a:t>
            </a:r>
          </a:p>
          <a:p>
            <a:pPr lvl="1">
              <a:defRPr/>
            </a:pPr>
            <a:r>
              <a:rPr lang="en-US" sz="2500" dirty="0">
                <a:latin typeface="Open Sans"/>
                <a:hlinkClick r:id="rId12"/>
              </a:rPr>
              <a:t>https://member.eyemedvisioncare.com/stateoftexasvision</a:t>
            </a:r>
            <a:endParaRPr lang="en-US" sz="2500" dirty="0">
              <a:latin typeface="Open Sans"/>
            </a:endParaRPr>
          </a:p>
          <a:p>
            <a:pPr marL="0" indent="0">
              <a:buNone/>
              <a:defRPr/>
            </a:pPr>
            <a:endParaRPr lang="en-US" sz="2500" dirty="0">
              <a:latin typeface="Open Sans"/>
            </a:endParaRPr>
          </a:p>
          <a:p>
            <a:pPr marL="0" indent="0">
              <a:buNone/>
              <a:defRPr/>
            </a:pPr>
            <a:r>
              <a:rPr lang="en-US" sz="2500" dirty="0">
                <a:latin typeface="Open Sans"/>
              </a:rPr>
              <a:t>TexFlex</a:t>
            </a:r>
          </a:p>
          <a:p>
            <a:pPr lvl="1">
              <a:defRPr/>
            </a:pPr>
            <a:r>
              <a:rPr lang="en-US" sz="2500" dirty="0">
                <a:latin typeface="Open Sans"/>
                <a:hlinkClick r:id="rId13"/>
              </a:rPr>
              <a:t>https://texflex.spendingaccounts.info/</a:t>
            </a:r>
            <a:endParaRPr lang="en-US" sz="2500" dirty="0">
              <a:latin typeface="Open Sans"/>
            </a:endParaRPr>
          </a:p>
          <a:p>
            <a:pPr marL="457200" lvl="1" indent="0">
              <a:buFont typeface="Arial" panose="020B0604020202020204" pitchFamily="34" charset="0"/>
              <a:buNone/>
              <a:defRPr/>
            </a:pPr>
            <a:endParaRPr lang="en-US" sz="2500" dirty="0">
              <a:latin typeface="Open Sans"/>
            </a:endParaRPr>
          </a:p>
          <a:p>
            <a:pPr marL="0" indent="0">
              <a:buNone/>
              <a:defRPr/>
            </a:pPr>
            <a:r>
              <a:rPr lang="en-US" sz="2500" dirty="0">
                <a:latin typeface="Open Sans"/>
              </a:rPr>
              <a:t>TRS Homepage</a:t>
            </a:r>
          </a:p>
          <a:p>
            <a:pPr lvl="1">
              <a:buClr>
                <a:schemeClr val="tx1"/>
              </a:buClr>
              <a:defRPr/>
            </a:pPr>
            <a:r>
              <a:rPr lang="en-US" altLang="en-US" sz="2500" dirty="0">
                <a:solidFill>
                  <a:srgbClr val="059033"/>
                </a:solidFill>
                <a:latin typeface="Open Sans"/>
                <a:cs typeface="Calibri" panose="020F0502020204030204" pitchFamily="34" charset="0"/>
                <a:hlinkClick r:id="rId14"/>
              </a:rPr>
              <a:t>www.trs.state.tx.us</a:t>
            </a:r>
            <a:endParaRPr lang="en-US" altLang="en-US" sz="2500" dirty="0">
              <a:solidFill>
                <a:srgbClr val="059033"/>
              </a:solidFill>
              <a:latin typeface="Open Sans"/>
              <a:cs typeface="Calibri" panose="020F0502020204030204" pitchFamily="34" charset="0"/>
            </a:endParaRPr>
          </a:p>
          <a:p>
            <a:pPr marL="457200" lvl="1" indent="0">
              <a:buClr>
                <a:schemeClr val="tx1"/>
              </a:buClr>
              <a:buFont typeface="Arial" panose="020B0604020202020204" pitchFamily="34" charset="0"/>
              <a:buNone/>
              <a:defRPr/>
            </a:pPr>
            <a:endParaRPr lang="en-US" altLang="en-US" sz="2500" dirty="0">
              <a:solidFill>
                <a:srgbClr val="059033"/>
              </a:solidFill>
              <a:latin typeface="Open Sans"/>
              <a:cs typeface="Calibri" panose="020F0502020204030204" pitchFamily="34" charset="0"/>
            </a:endParaRPr>
          </a:p>
          <a:p>
            <a:pPr marL="0" indent="0">
              <a:buNone/>
              <a:defRPr/>
            </a:pPr>
            <a:r>
              <a:rPr lang="en-US" altLang="en-US" sz="2500" dirty="0">
                <a:latin typeface="Open Sans"/>
                <a:cs typeface="Calibri" pitchFamily="34" charset="0"/>
              </a:rPr>
              <a:t>Texa$aver (457) Voluntary Retirement Savings Plan</a:t>
            </a:r>
          </a:p>
          <a:p>
            <a:pPr lvl="1">
              <a:defRPr/>
            </a:pPr>
            <a:r>
              <a:rPr lang="en-US" sz="2500" dirty="0">
                <a:solidFill>
                  <a:sysClr val="windowText" lastClr="000000"/>
                </a:solidFill>
                <a:latin typeface="Open Sans"/>
                <a:cs typeface="Calibri" pitchFamily="34" charset="0"/>
                <a:hlinkClick r:id="rId15"/>
              </a:rPr>
              <a:t>www.texasaver.com</a:t>
            </a:r>
            <a:endParaRPr lang="en-US" sz="2500" dirty="0">
              <a:solidFill>
                <a:sysClr val="windowText" lastClr="000000"/>
              </a:solidFill>
              <a:latin typeface="Open Sans"/>
              <a:cs typeface="Calibri" pitchFamily="34" charset="0"/>
            </a:endParaRPr>
          </a:p>
          <a:p>
            <a:pPr lvl="1">
              <a:defRPr/>
            </a:pPr>
            <a:endParaRPr lang="en-US" sz="1800" dirty="0">
              <a:solidFill>
                <a:sysClr val="windowText" lastClr="000000"/>
              </a:solidFill>
              <a:latin typeface="Open Sans"/>
              <a:cs typeface="Calibri" pitchFamily="34" charset="0"/>
            </a:endParaRPr>
          </a:p>
          <a:p>
            <a:pPr marL="457200" lvl="1" indent="0">
              <a:buNone/>
              <a:defRPr/>
            </a:pPr>
            <a:endParaRPr lang="en-US" sz="1800" dirty="0">
              <a:solidFill>
                <a:sysClr val="windowText" lastClr="000000"/>
              </a:solidFill>
              <a:latin typeface="Open Sans"/>
              <a:cs typeface="Calibri" pitchFamily="34" charset="0"/>
            </a:endParaRPr>
          </a:p>
        </p:txBody>
      </p:sp>
      <p:sp>
        <p:nvSpPr>
          <p:cNvPr id="2" name="Slide Number Placeholder 1">
            <a:extLst>
              <a:ext uri="{FF2B5EF4-FFF2-40B4-BE49-F238E27FC236}">
                <a16:creationId xmlns:a16="http://schemas.microsoft.com/office/drawing/2014/main" id="{D6EDEACB-714F-42A5-90C1-04F35E476EBA}"/>
              </a:ext>
            </a:extLst>
          </p:cNvPr>
          <p:cNvSpPr>
            <a:spLocks noGrp="1"/>
          </p:cNvSpPr>
          <p:nvPr>
            <p:ph type="sldNum" sz="quarter" idx="12"/>
          </p:nvPr>
        </p:nvSpPr>
        <p:spPr/>
        <p:txBody>
          <a:bodyPr/>
          <a:lstStyle/>
          <a:p>
            <a:pPr>
              <a:defRPr/>
            </a:pPr>
            <a:fld id="{B42D4303-CBC6-4A62-8238-B86F4A6763F6}" type="slidenum">
              <a:rPr lang="en-US" smtClean="0"/>
              <a:pPr>
                <a:defRPr/>
              </a:pPr>
              <a:t>48</a:t>
            </a:fld>
            <a:endParaRPr lang="en-US" dirty="0"/>
          </a:p>
        </p:txBody>
      </p:sp>
    </p:spTree>
    <p:extLst>
      <p:ext uri="{BB962C8B-B14F-4D97-AF65-F5344CB8AC3E}">
        <p14:creationId xmlns:p14="http://schemas.microsoft.com/office/powerpoint/2010/main" val="9387984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2" descr="Image result for contact us">
            <a:extLst>
              <a:ext uri="{FF2B5EF4-FFF2-40B4-BE49-F238E27FC236}">
                <a16:creationId xmlns:a16="http://schemas.microsoft.com/office/drawing/2014/main" id="{2935384D-CF31-4B92-B325-CBB23F025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876" y="950388"/>
            <a:ext cx="3037664" cy="106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7A55376-9669-49AC-8926-656B0013480F}"/>
              </a:ext>
            </a:extLst>
          </p:cNvPr>
          <p:cNvSpPr txBox="1"/>
          <p:nvPr/>
        </p:nvSpPr>
        <p:spPr>
          <a:xfrm>
            <a:off x="539709" y="2909706"/>
            <a:ext cx="3155544" cy="3416320"/>
          </a:xfrm>
          <a:prstGeom prst="rect">
            <a:avLst/>
          </a:prstGeom>
          <a:noFill/>
        </p:spPr>
        <p:txBody>
          <a:bodyPr wrap="square" rtlCol="0">
            <a:spAutoFit/>
          </a:bodyPr>
          <a:lstStyle/>
          <a:p>
            <a:pPr algn="ctr"/>
            <a:r>
              <a:rPr lang="en-US" b="1" dirty="0"/>
              <a:t>UNT-Denton</a:t>
            </a:r>
          </a:p>
          <a:p>
            <a:r>
              <a:rPr lang="en-US" dirty="0"/>
              <a:t>Rachel Devries, Benefit Advisor</a:t>
            </a:r>
          </a:p>
          <a:p>
            <a:r>
              <a:rPr lang="en-US" dirty="0">
                <a:hlinkClick r:id="rId4"/>
              </a:rPr>
              <a:t>Rachel.Devries@untsystem.edu</a:t>
            </a:r>
            <a:endParaRPr lang="en-US" dirty="0"/>
          </a:p>
          <a:p>
            <a:r>
              <a:rPr lang="en-US" dirty="0"/>
              <a:t>940-369-6317</a:t>
            </a:r>
          </a:p>
          <a:p>
            <a:endParaRPr lang="en-US" dirty="0"/>
          </a:p>
          <a:p>
            <a:r>
              <a:rPr lang="en-US" dirty="0"/>
              <a:t>Leah Chastain, Benefit Advisor</a:t>
            </a:r>
          </a:p>
          <a:p>
            <a:r>
              <a:rPr lang="en-US" dirty="0">
                <a:hlinkClick r:id="rId5"/>
              </a:rPr>
              <a:t>Leah.Chastain@untsystem.edu</a:t>
            </a:r>
            <a:endParaRPr lang="en-US" dirty="0"/>
          </a:p>
          <a:p>
            <a:r>
              <a:rPr lang="en-US" dirty="0"/>
              <a:t>940-565-4728</a:t>
            </a:r>
          </a:p>
          <a:p>
            <a:endParaRPr lang="en-US" dirty="0"/>
          </a:p>
          <a:p>
            <a:r>
              <a:rPr lang="en-US" dirty="0"/>
              <a:t>Vacant, Benefit Advisor</a:t>
            </a:r>
          </a:p>
          <a:p>
            <a:endParaRPr lang="en-US" dirty="0"/>
          </a:p>
          <a:p>
            <a:endParaRPr lang="en-US" dirty="0"/>
          </a:p>
        </p:txBody>
      </p:sp>
      <p:sp>
        <p:nvSpPr>
          <p:cNvPr id="3" name="TextBox 2">
            <a:extLst>
              <a:ext uri="{FF2B5EF4-FFF2-40B4-BE49-F238E27FC236}">
                <a16:creationId xmlns:a16="http://schemas.microsoft.com/office/drawing/2014/main" id="{283CDCCB-8A08-4096-8AF0-845CACA2D33A}"/>
              </a:ext>
            </a:extLst>
          </p:cNvPr>
          <p:cNvSpPr txBox="1"/>
          <p:nvPr/>
        </p:nvSpPr>
        <p:spPr>
          <a:xfrm>
            <a:off x="3983719" y="5079255"/>
            <a:ext cx="3826753" cy="1754326"/>
          </a:xfrm>
          <a:prstGeom prst="rect">
            <a:avLst/>
          </a:prstGeom>
          <a:noFill/>
        </p:spPr>
        <p:txBody>
          <a:bodyPr wrap="none" rtlCol="0">
            <a:spAutoFit/>
          </a:bodyPr>
          <a:lstStyle/>
          <a:p>
            <a:r>
              <a:rPr lang="en-US" dirty="0"/>
              <a:t>Tina Robinson, HR Business Partner </a:t>
            </a:r>
          </a:p>
          <a:p>
            <a:r>
              <a:rPr lang="en-US" dirty="0"/>
              <a:t>(Benefit emphasis Dallas campus only.)</a:t>
            </a:r>
            <a:endParaRPr lang="en-US" dirty="0">
              <a:hlinkClick r:id="rId6"/>
            </a:endParaRPr>
          </a:p>
          <a:p>
            <a:r>
              <a:rPr lang="en-US" dirty="0">
                <a:hlinkClick r:id="rId6"/>
              </a:rPr>
              <a:t>Tina.Robinson@untsystem.edu</a:t>
            </a:r>
            <a:endParaRPr lang="en-US" dirty="0"/>
          </a:p>
          <a:p>
            <a:r>
              <a:rPr lang="en-US" dirty="0"/>
              <a:t>214-571-4929</a:t>
            </a:r>
          </a:p>
          <a:p>
            <a:pPr algn="ctr"/>
            <a:endParaRPr lang="en-US" b="1" dirty="0"/>
          </a:p>
          <a:p>
            <a:endParaRPr lang="en-US" dirty="0"/>
          </a:p>
        </p:txBody>
      </p:sp>
      <p:sp>
        <p:nvSpPr>
          <p:cNvPr id="4" name="TextBox 3">
            <a:extLst>
              <a:ext uri="{FF2B5EF4-FFF2-40B4-BE49-F238E27FC236}">
                <a16:creationId xmlns:a16="http://schemas.microsoft.com/office/drawing/2014/main" id="{8C333705-74EC-40B6-A27B-9A93B5C09E45}"/>
              </a:ext>
            </a:extLst>
          </p:cNvPr>
          <p:cNvSpPr txBox="1"/>
          <p:nvPr/>
        </p:nvSpPr>
        <p:spPr>
          <a:xfrm>
            <a:off x="3983719" y="2863539"/>
            <a:ext cx="3453189" cy="1477328"/>
          </a:xfrm>
          <a:prstGeom prst="rect">
            <a:avLst/>
          </a:prstGeom>
          <a:noFill/>
        </p:spPr>
        <p:txBody>
          <a:bodyPr wrap="none" rtlCol="0">
            <a:spAutoFit/>
          </a:bodyPr>
          <a:lstStyle/>
          <a:p>
            <a:pPr algn="ctr"/>
            <a:r>
              <a:rPr lang="en-US" b="1" dirty="0"/>
              <a:t>UNT- HSC, Dallas &amp; System Admin</a:t>
            </a:r>
          </a:p>
          <a:p>
            <a:r>
              <a:rPr lang="en-US" dirty="0"/>
              <a:t>Sarah Blackwell, Sr. Benefit Advisor</a:t>
            </a:r>
          </a:p>
          <a:p>
            <a:r>
              <a:rPr lang="en-US" dirty="0">
                <a:hlinkClick r:id="rId7"/>
              </a:rPr>
              <a:t>Sarah.Blackwell@untsystem.edu</a:t>
            </a:r>
            <a:endParaRPr lang="en-US" dirty="0"/>
          </a:p>
          <a:p>
            <a:r>
              <a:rPr lang="en-US" dirty="0"/>
              <a:t>817-735-5916</a:t>
            </a:r>
          </a:p>
          <a:p>
            <a:endParaRPr lang="en-US" dirty="0"/>
          </a:p>
        </p:txBody>
      </p:sp>
      <p:sp>
        <p:nvSpPr>
          <p:cNvPr id="5" name="TextBox 4">
            <a:extLst>
              <a:ext uri="{FF2B5EF4-FFF2-40B4-BE49-F238E27FC236}">
                <a16:creationId xmlns:a16="http://schemas.microsoft.com/office/drawing/2014/main" id="{1749AED9-DD21-4F16-9FF1-93772A549E18}"/>
              </a:ext>
            </a:extLst>
          </p:cNvPr>
          <p:cNvSpPr txBox="1"/>
          <p:nvPr/>
        </p:nvSpPr>
        <p:spPr>
          <a:xfrm>
            <a:off x="2554770" y="2011370"/>
            <a:ext cx="6085192" cy="769441"/>
          </a:xfrm>
          <a:prstGeom prst="rect">
            <a:avLst/>
          </a:prstGeom>
          <a:noFill/>
        </p:spPr>
        <p:txBody>
          <a:bodyPr wrap="none" rtlCol="0">
            <a:spAutoFit/>
          </a:bodyPr>
          <a:lstStyle/>
          <a:p>
            <a:r>
              <a:rPr lang="en-US" sz="4400" dirty="0"/>
              <a:t>Campus Benefits Advisors</a:t>
            </a:r>
          </a:p>
        </p:txBody>
      </p:sp>
      <p:sp>
        <p:nvSpPr>
          <p:cNvPr id="6" name="TextBox 5">
            <a:extLst>
              <a:ext uri="{FF2B5EF4-FFF2-40B4-BE49-F238E27FC236}">
                <a16:creationId xmlns:a16="http://schemas.microsoft.com/office/drawing/2014/main" id="{87848D88-AA8D-CFD2-F4E0-122E72F6F814}"/>
              </a:ext>
            </a:extLst>
          </p:cNvPr>
          <p:cNvSpPr txBox="1"/>
          <p:nvPr/>
        </p:nvSpPr>
        <p:spPr>
          <a:xfrm>
            <a:off x="7935686" y="2838270"/>
            <a:ext cx="3853543" cy="1200329"/>
          </a:xfrm>
          <a:prstGeom prst="rect">
            <a:avLst/>
          </a:prstGeom>
          <a:noFill/>
        </p:spPr>
        <p:txBody>
          <a:bodyPr wrap="square" rtlCol="0">
            <a:spAutoFit/>
          </a:bodyPr>
          <a:lstStyle/>
          <a:p>
            <a:pPr algn="ctr"/>
            <a:r>
              <a:rPr lang="en-US" b="1" dirty="0"/>
              <a:t>UNTS (All Institutions) </a:t>
            </a:r>
          </a:p>
          <a:p>
            <a:r>
              <a:rPr lang="en-US" dirty="0"/>
              <a:t>Jacquline Bolden, Benefits Coordinator</a:t>
            </a:r>
          </a:p>
          <a:p>
            <a:r>
              <a:rPr lang="en-US" b="1" dirty="0">
                <a:hlinkClick r:id="rId8"/>
              </a:rPr>
              <a:t>HRBenefits@untsystem.edu</a:t>
            </a:r>
            <a:r>
              <a:rPr lang="en-US" b="1" dirty="0"/>
              <a:t>  </a:t>
            </a:r>
          </a:p>
          <a:p>
            <a:r>
              <a:rPr lang="en-US" dirty="0"/>
              <a:t>940-565-4762</a:t>
            </a:r>
          </a:p>
        </p:txBody>
      </p:sp>
      <p:sp>
        <p:nvSpPr>
          <p:cNvPr id="7" name="TextBox 6">
            <a:extLst>
              <a:ext uri="{FF2B5EF4-FFF2-40B4-BE49-F238E27FC236}">
                <a16:creationId xmlns:a16="http://schemas.microsoft.com/office/drawing/2014/main" id="{4B1A3549-6625-5279-F8F8-7D2E927D049D}"/>
              </a:ext>
            </a:extLst>
          </p:cNvPr>
          <p:cNvSpPr txBox="1"/>
          <p:nvPr/>
        </p:nvSpPr>
        <p:spPr>
          <a:xfrm>
            <a:off x="4019594" y="4131804"/>
            <a:ext cx="3155544" cy="923330"/>
          </a:xfrm>
          <a:prstGeom prst="rect">
            <a:avLst/>
          </a:prstGeom>
          <a:noFill/>
        </p:spPr>
        <p:txBody>
          <a:bodyPr wrap="square" rtlCol="0">
            <a:spAutoFit/>
          </a:bodyPr>
          <a:lstStyle/>
          <a:p>
            <a:r>
              <a:rPr lang="en-US" dirty="0"/>
              <a:t>Lauren Fix, Benefit Advisor</a:t>
            </a:r>
          </a:p>
          <a:p>
            <a:r>
              <a:rPr lang="en-US" dirty="0">
                <a:hlinkClick r:id="rId9"/>
              </a:rPr>
              <a:t>Lauren.Fix@untsystem.edu</a:t>
            </a:r>
            <a:endParaRPr lang="en-US" dirty="0"/>
          </a:p>
          <a:p>
            <a:r>
              <a:rPr lang="en-US" dirty="0"/>
              <a:t>940-369-6353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6B96CEB7-1F3D-4C80-A3C7-4C50FAAF0964}"/>
              </a:ext>
            </a:extLst>
          </p:cNvPr>
          <p:cNvSpPr txBox="1">
            <a:spLocks noChangeArrowheads="1"/>
          </p:cNvSpPr>
          <p:nvPr/>
        </p:nvSpPr>
        <p:spPr bwMode="auto">
          <a:xfrm>
            <a:off x="3337560" y="946914"/>
            <a:ext cx="600456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spcBef>
                <a:spcPct val="0"/>
              </a:spcBef>
              <a:buFontTx/>
              <a:buNone/>
            </a:pPr>
            <a:r>
              <a:rPr lang="en-US" altLang="en-US" sz="4000" dirty="0">
                <a:latin typeface="Open Sans"/>
                <a:cs typeface="Calibri" panose="020F0502020204030204" pitchFamily="34" charset="0"/>
              </a:rPr>
              <a:t>ERS Eligible Dependents</a:t>
            </a:r>
          </a:p>
        </p:txBody>
      </p:sp>
      <p:sp>
        <p:nvSpPr>
          <p:cNvPr id="4" name="Rectangle 3">
            <a:extLst>
              <a:ext uri="{FF2B5EF4-FFF2-40B4-BE49-F238E27FC236}">
                <a16:creationId xmlns:a16="http://schemas.microsoft.com/office/drawing/2014/main" id="{66939260-0394-46C3-9F3A-6D46487CEE98}"/>
              </a:ext>
            </a:extLst>
          </p:cNvPr>
          <p:cNvSpPr/>
          <p:nvPr/>
        </p:nvSpPr>
        <p:spPr>
          <a:xfrm>
            <a:off x="4561557" y="2490281"/>
            <a:ext cx="3068886" cy="1877437"/>
          </a:xfrm>
          <a:prstGeom prst="rect">
            <a:avLst/>
          </a:prstGeom>
        </p:spPr>
        <p:txBody>
          <a:bodyPr wrap="square">
            <a:spAutoFit/>
          </a:bodyPr>
          <a:lstStyle/>
          <a:p>
            <a:pPr marL="342900" indent="-342900" eaLnBrk="1" fontAlgn="auto" hangingPunct="1">
              <a:spcBef>
                <a:spcPct val="20000"/>
              </a:spcBef>
              <a:spcAft>
                <a:spcPts val="0"/>
              </a:spcAft>
              <a:buClr>
                <a:srgbClr val="008400"/>
              </a:buClr>
              <a:buSzPct val="90000"/>
              <a:buFont typeface="Arial" pitchFamily="34" charset="0"/>
              <a:buChar char="•"/>
              <a:defRPr/>
            </a:pPr>
            <a:r>
              <a:rPr lang="en-US" sz="2000" kern="0" dirty="0">
                <a:latin typeface="Open Sans"/>
                <a:cs typeface="Calibri" panose="020F0502020204030204" pitchFamily="34" charset="0"/>
              </a:rPr>
              <a:t>Your spouse</a:t>
            </a:r>
          </a:p>
          <a:p>
            <a:pPr marL="342900" indent="-342900" eaLnBrk="1" fontAlgn="auto" hangingPunct="1">
              <a:spcBef>
                <a:spcPct val="20000"/>
              </a:spcBef>
              <a:spcAft>
                <a:spcPts val="0"/>
              </a:spcAft>
              <a:buClr>
                <a:srgbClr val="008400"/>
              </a:buClr>
              <a:buSzPct val="90000"/>
              <a:buFont typeface="Arial" pitchFamily="34" charset="0"/>
              <a:buChar char="•"/>
              <a:defRPr/>
            </a:pPr>
            <a:r>
              <a:rPr lang="en-US" sz="2000" kern="0" dirty="0">
                <a:latin typeface="Open Sans"/>
                <a:cs typeface="Calibri" panose="020F0502020204030204" pitchFamily="34" charset="0"/>
              </a:rPr>
              <a:t>Your natural child </a:t>
            </a:r>
          </a:p>
          <a:p>
            <a:pPr marL="342900" indent="-342900" eaLnBrk="1" fontAlgn="auto" hangingPunct="1">
              <a:spcBef>
                <a:spcPct val="20000"/>
              </a:spcBef>
              <a:spcAft>
                <a:spcPts val="0"/>
              </a:spcAft>
              <a:buClr>
                <a:srgbClr val="008400"/>
              </a:buClr>
              <a:buSzPct val="90000"/>
              <a:buFont typeface="Arial" pitchFamily="34" charset="0"/>
              <a:buChar char="•"/>
              <a:defRPr/>
            </a:pPr>
            <a:r>
              <a:rPr lang="en-US" sz="2000" kern="0" dirty="0">
                <a:latin typeface="Open Sans"/>
                <a:cs typeface="Calibri" panose="020F0502020204030204" pitchFamily="34" charset="0"/>
              </a:rPr>
              <a:t>Adopted child</a:t>
            </a:r>
          </a:p>
          <a:p>
            <a:pPr marL="342900" indent="-342900" eaLnBrk="1" fontAlgn="auto" hangingPunct="1">
              <a:spcBef>
                <a:spcPct val="20000"/>
              </a:spcBef>
              <a:spcAft>
                <a:spcPts val="0"/>
              </a:spcAft>
              <a:buClr>
                <a:srgbClr val="008400"/>
              </a:buClr>
              <a:buSzPct val="90000"/>
              <a:buFont typeface="Arial" pitchFamily="34" charset="0"/>
              <a:buChar char="•"/>
              <a:defRPr/>
            </a:pPr>
            <a:r>
              <a:rPr lang="en-US" sz="2000" kern="0" dirty="0">
                <a:latin typeface="Open Sans"/>
                <a:cs typeface="Calibri" panose="020F0502020204030204" pitchFamily="34" charset="0"/>
              </a:rPr>
              <a:t>Your stepchild</a:t>
            </a:r>
          </a:p>
          <a:p>
            <a:pPr marL="342900" indent="-342900" eaLnBrk="1" fontAlgn="auto" hangingPunct="1">
              <a:spcBef>
                <a:spcPct val="20000"/>
              </a:spcBef>
              <a:spcAft>
                <a:spcPts val="0"/>
              </a:spcAft>
              <a:buClr>
                <a:srgbClr val="008400"/>
              </a:buClr>
              <a:buSzPct val="90000"/>
              <a:buFont typeface="Arial" pitchFamily="34" charset="0"/>
              <a:buChar char="•"/>
              <a:defRPr/>
            </a:pPr>
            <a:r>
              <a:rPr lang="en-US" sz="2000" kern="0" dirty="0">
                <a:latin typeface="Open Sans"/>
                <a:cs typeface="Calibri" panose="020F0502020204030204" pitchFamily="34" charset="0"/>
              </a:rPr>
              <a:t>Court-appointed ward</a:t>
            </a:r>
          </a:p>
        </p:txBody>
      </p:sp>
      <p:sp>
        <p:nvSpPr>
          <p:cNvPr id="5" name="Rectangle 4">
            <a:extLst>
              <a:ext uri="{FF2B5EF4-FFF2-40B4-BE49-F238E27FC236}">
                <a16:creationId xmlns:a16="http://schemas.microsoft.com/office/drawing/2014/main" id="{8D52F222-EE98-4715-B9B4-F562B7C18F29}"/>
              </a:ext>
            </a:extLst>
          </p:cNvPr>
          <p:cNvSpPr/>
          <p:nvPr/>
        </p:nvSpPr>
        <p:spPr>
          <a:xfrm>
            <a:off x="1490222" y="4707124"/>
            <a:ext cx="9211556" cy="1311128"/>
          </a:xfrm>
          <a:prstGeom prst="rect">
            <a:avLst/>
          </a:prstGeom>
        </p:spPr>
        <p:txBody>
          <a:bodyPr wrap="square">
            <a:spAutoFit/>
          </a:bodyPr>
          <a:lstStyle/>
          <a:p>
            <a:pPr marL="285750" indent="-285750" eaLnBrk="1" fontAlgn="auto" hangingPunct="1">
              <a:spcBef>
                <a:spcPct val="20000"/>
              </a:spcBef>
              <a:spcAft>
                <a:spcPts val="0"/>
              </a:spcAft>
              <a:buClr>
                <a:srgbClr val="008400"/>
              </a:buClr>
              <a:buSzPct val="90000"/>
              <a:buFont typeface="Arial" panose="020B0604020202020204" pitchFamily="34" charset="0"/>
              <a:buChar char="•"/>
              <a:defRPr/>
            </a:pPr>
            <a:r>
              <a:rPr lang="en-US" dirty="0">
                <a:latin typeface="Open Sans"/>
                <a:cs typeface="Calibri" panose="020F0502020204030204" pitchFamily="34" charset="0"/>
              </a:rPr>
              <a:t>Children must be under age 26 for health insurance and can be married or unmarried. </a:t>
            </a:r>
          </a:p>
          <a:p>
            <a:pPr marL="285750" indent="-285750" eaLnBrk="1" fontAlgn="auto" hangingPunct="1">
              <a:spcBef>
                <a:spcPct val="20000"/>
              </a:spcBef>
              <a:spcAft>
                <a:spcPts val="0"/>
              </a:spcAft>
              <a:buClr>
                <a:srgbClr val="008400"/>
              </a:buClr>
              <a:buSzPct val="90000"/>
              <a:buFont typeface="Arial" panose="020B0604020202020204" pitchFamily="34" charset="0"/>
              <a:buChar char="•"/>
              <a:defRPr/>
            </a:pPr>
            <a:r>
              <a:rPr lang="en-US" dirty="0">
                <a:latin typeface="Open Sans"/>
                <a:cs typeface="Calibri" panose="020F0502020204030204" pitchFamily="34" charset="0"/>
              </a:rPr>
              <a:t>Child must be under age 26 and unmarried for dental insurance and Dependent Term Life Insurance.</a:t>
            </a:r>
          </a:p>
          <a:p>
            <a:pPr marL="285750" indent="-285750">
              <a:spcBef>
                <a:spcPct val="20000"/>
              </a:spcBef>
              <a:buClr>
                <a:srgbClr val="008400"/>
              </a:buClr>
              <a:buSzPct val="90000"/>
              <a:buFont typeface="Arial" panose="020B0604020202020204" pitchFamily="34" charset="0"/>
              <a:buChar char="•"/>
              <a:defRPr/>
            </a:pPr>
            <a:r>
              <a:rPr lang="en-US" kern="0" dirty="0">
                <a:latin typeface="Open Sans"/>
                <a:cs typeface="Calibri" panose="020F0502020204030204" pitchFamily="34" charset="0"/>
              </a:rPr>
              <a:t>Disabled dependent children age 26 and over may be eligible for insurance. </a:t>
            </a:r>
          </a:p>
        </p:txBody>
      </p:sp>
      <p:sp>
        <p:nvSpPr>
          <p:cNvPr id="6" name="Rectangle 5">
            <a:extLst>
              <a:ext uri="{FF2B5EF4-FFF2-40B4-BE49-F238E27FC236}">
                <a16:creationId xmlns:a16="http://schemas.microsoft.com/office/drawing/2014/main" id="{30D813CC-0B76-45BF-8B53-E439560D0495}"/>
              </a:ext>
            </a:extLst>
          </p:cNvPr>
          <p:cNvSpPr/>
          <p:nvPr/>
        </p:nvSpPr>
        <p:spPr>
          <a:xfrm>
            <a:off x="2261689" y="1834167"/>
            <a:ext cx="8097196" cy="400110"/>
          </a:xfrm>
          <a:prstGeom prst="rect">
            <a:avLst/>
          </a:prstGeom>
        </p:spPr>
        <p:txBody>
          <a:bodyPr wrap="square">
            <a:spAutoFit/>
          </a:bodyPr>
          <a:lstStyle/>
          <a:p>
            <a:pPr eaLnBrk="1" fontAlgn="auto" hangingPunct="1">
              <a:spcBef>
                <a:spcPct val="20000"/>
              </a:spcBef>
              <a:spcAft>
                <a:spcPts val="0"/>
              </a:spcAft>
              <a:buClr>
                <a:srgbClr val="008400"/>
              </a:buClr>
              <a:buSzPct val="90000"/>
              <a:defRPr/>
            </a:pPr>
            <a:r>
              <a:rPr lang="en-US" sz="2000" kern="0" dirty="0">
                <a:latin typeface="Open Sans"/>
                <a:cs typeface="Calibri" panose="020F0502020204030204" pitchFamily="34" charset="0"/>
              </a:rPr>
              <a:t>You may enroll your </a:t>
            </a:r>
            <a:r>
              <a:rPr lang="en-US" sz="2000" kern="0" dirty="0">
                <a:solidFill>
                  <a:srgbClr val="00853E"/>
                </a:solidFill>
                <a:latin typeface="Open Sans"/>
                <a:cs typeface="Calibri" panose="020F0502020204030204" pitchFamily="34" charset="0"/>
              </a:rPr>
              <a:t>eligible dependents </a:t>
            </a:r>
            <a:r>
              <a:rPr lang="en-US" sz="2000" kern="0" dirty="0">
                <a:latin typeface="Open Sans"/>
                <a:cs typeface="Calibri" panose="020F0502020204030204" pitchFamily="34" charset="0"/>
              </a:rPr>
              <a:t>in the state’s insurance plans</a:t>
            </a:r>
          </a:p>
        </p:txBody>
      </p:sp>
      <p:pic>
        <p:nvPicPr>
          <p:cNvPr id="2" name="Picture 1">
            <a:extLst>
              <a:ext uri="{FF2B5EF4-FFF2-40B4-BE49-F238E27FC236}">
                <a16:creationId xmlns:a16="http://schemas.microsoft.com/office/drawing/2014/main" id="{542E2F59-2DE2-49BB-AF8D-6C5BE4A3E30B}"/>
              </a:ext>
            </a:extLst>
          </p:cNvPr>
          <p:cNvPicPr>
            <a:picLocks noChangeAspect="1"/>
          </p:cNvPicPr>
          <p:nvPr/>
        </p:nvPicPr>
        <p:blipFill>
          <a:blip r:embed="rId3"/>
          <a:stretch>
            <a:fillRect/>
          </a:stretch>
        </p:blipFill>
        <p:spPr>
          <a:xfrm>
            <a:off x="10358885" y="760537"/>
            <a:ext cx="1343025" cy="85725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B144401B-E8FB-409B-9413-1FF701558CAF}"/>
              </a:ext>
            </a:extLst>
          </p:cNvPr>
          <p:cNvSpPr txBox="1">
            <a:spLocks noChangeArrowheads="1"/>
          </p:cNvSpPr>
          <p:nvPr/>
        </p:nvSpPr>
        <p:spPr bwMode="auto">
          <a:xfrm>
            <a:off x="3806236" y="1026123"/>
            <a:ext cx="457952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spcBef>
                <a:spcPct val="0"/>
              </a:spcBef>
              <a:buFontTx/>
              <a:buNone/>
            </a:pPr>
            <a:r>
              <a:rPr lang="en-US" altLang="en-US" sz="4000" dirty="0">
                <a:latin typeface="Open Sans"/>
                <a:cs typeface="Calibri" panose="020F0502020204030204" pitchFamily="34" charset="0"/>
              </a:rPr>
              <a:t>Proof of Eligibility </a:t>
            </a:r>
          </a:p>
        </p:txBody>
      </p:sp>
      <p:sp>
        <p:nvSpPr>
          <p:cNvPr id="3" name="Rectangle 2">
            <a:extLst>
              <a:ext uri="{FF2B5EF4-FFF2-40B4-BE49-F238E27FC236}">
                <a16:creationId xmlns:a16="http://schemas.microsoft.com/office/drawing/2014/main" id="{0D8670FE-9AB4-4156-B762-BD30C0D9B6BD}"/>
              </a:ext>
            </a:extLst>
          </p:cNvPr>
          <p:cNvSpPr/>
          <p:nvPr/>
        </p:nvSpPr>
        <p:spPr>
          <a:xfrm>
            <a:off x="981075" y="2395640"/>
            <a:ext cx="10229850" cy="4093428"/>
          </a:xfrm>
          <a:prstGeom prst="rect">
            <a:avLst/>
          </a:prstGeom>
        </p:spPr>
        <p:txBody>
          <a:bodyPr>
            <a:spAutoFit/>
          </a:bodyPr>
          <a:lstStyle/>
          <a:p>
            <a:pPr eaLnBrk="1" fontAlgn="auto" hangingPunct="1">
              <a:spcBef>
                <a:spcPts val="0"/>
              </a:spcBef>
              <a:spcAft>
                <a:spcPts val="0"/>
              </a:spcAft>
              <a:defRPr/>
            </a:pPr>
            <a:r>
              <a:rPr lang="en-US" sz="2000" dirty="0">
                <a:latin typeface="Open Sans"/>
                <a:cs typeface="Calibri" panose="020F0502020204030204" pitchFamily="34" charset="0"/>
              </a:rPr>
              <a:t>If you’re enrolling your dependent(s) under the medical plan, </a:t>
            </a:r>
            <a:r>
              <a:rPr lang="en-US" sz="2000" dirty="0">
                <a:solidFill>
                  <a:srgbClr val="00853E"/>
                </a:solidFill>
                <a:latin typeface="Open Sans"/>
                <a:cs typeface="Calibri" panose="020F0502020204030204" pitchFamily="34" charset="0"/>
              </a:rPr>
              <a:t>you are required to provide proof of your dependent’s eligibility</a:t>
            </a:r>
            <a:r>
              <a:rPr lang="en-US" sz="2000" dirty="0">
                <a:latin typeface="Open Sans"/>
                <a:cs typeface="Calibri" panose="020F0502020204030204" pitchFamily="34" charset="0"/>
              </a:rPr>
              <a:t>.</a:t>
            </a:r>
          </a:p>
          <a:p>
            <a:pPr eaLnBrk="1" fontAlgn="auto" hangingPunct="1">
              <a:spcBef>
                <a:spcPts val="0"/>
              </a:spcBef>
              <a:spcAft>
                <a:spcPts val="0"/>
              </a:spcAft>
              <a:defRPr/>
            </a:pPr>
            <a:endParaRPr lang="en-US" sz="2000" dirty="0">
              <a:latin typeface="Open Sans"/>
              <a:cs typeface="Calibri" panose="020F050202020403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sz="2000" dirty="0">
                <a:latin typeface="Open Sans"/>
                <a:cs typeface="Calibri" panose="020F0502020204030204" pitchFamily="34" charset="0"/>
              </a:rPr>
              <a:t>Alight verification services is contracted by ERS to verify every dependent’s eligibility.</a:t>
            </a:r>
          </a:p>
          <a:p>
            <a:pPr eaLnBrk="1" fontAlgn="auto" hangingPunct="1">
              <a:spcBef>
                <a:spcPts val="0"/>
              </a:spcBef>
              <a:spcAft>
                <a:spcPts val="0"/>
              </a:spcAft>
              <a:defRPr/>
            </a:pPr>
            <a:endParaRPr lang="en-US" sz="2000" dirty="0">
              <a:latin typeface="Open Sans"/>
              <a:cs typeface="Calibri" panose="020F050202020403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sz="2000" dirty="0">
                <a:latin typeface="Open Sans"/>
                <a:cs typeface="Calibri" panose="020F0502020204030204" pitchFamily="34" charset="0"/>
              </a:rPr>
              <a:t>Alight will mail you a packet containing instructions on how to verify your dependents.</a:t>
            </a:r>
          </a:p>
          <a:p>
            <a:pPr eaLnBrk="1" fontAlgn="auto" hangingPunct="1">
              <a:spcBef>
                <a:spcPts val="0"/>
              </a:spcBef>
              <a:spcAft>
                <a:spcPts val="0"/>
              </a:spcAft>
              <a:defRPr/>
            </a:pPr>
            <a:endParaRPr lang="en-US" sz="2000" dirty="0">
              <a:latin typeface="Open Sans"/>
              <a:cs typeface="Calibri" panose="020F0502020204030204" pitchFamily="34" charset="0"/>
            </a:endParaRPr>
          </a:p>
          <a:p>
            <a:pPr marL="342900" indent="-342900">
              <a:buFont typeface="Arial" panose="020B0604020202020204" pitchFamily="34" charset="0"/>
              <a:buChar char="•"/>
              <a:defRPr/>
            </a:pPr>
            <a:r>
              <a:rPr lang="en-US" sz="2000" dirty="0">
                <a:latin typeface="Open Sans"/>
                <a:cs typeface="Calibri" panose="020F0502020204030204" pitchFamily="34" charset="0"/>
              </a:rPr>
              <a:t>If any dependent is found to be ineligible or if you fail to complete and return the required information on time, ERS will remove him or her from the plan.</a:t>
            </a:r>
            <a:endParaRPr lang="en-US" sz="2000" kern="0" dirty="0">
              <a:latin typeface="Open Sans"/>
              <a:cs typeface="Calibri" panose="020F0502020204030204" pitchFamily="34" charset="0"/>
            </a:endParaRPr>
          </a:p>
          <a:p>
            <a:pPr marL="342900" indent="-342900" eaLnBrk="1" fontAlgn="auto" hangingPunct="1">
              <a:spcBef>
                <a:spcPts val="0"/>
              </a:spcBef>
              <a:spcAft>
                <a:spcPts val="0"/>
              </a:spcAft>
              <a:buFont typeface="Arial" panose="020B0604020202020204" pitchFamily="34" charset="0"/>
              <a:buChar char="•"/>
              <a:defRPr/>
            </a:pPr>
            <a:endParaRPr lang="en-US" sz="2000" dirty="0">
              <a:latin typeface="Open Sans"/>
              <a:cs typeface="Calibri" panose="020F0502020204030204" pitchFamily="34" charset="0"/>
            </a:endParaRPr>
          </a:p>
          <a:p>
            <a:pPr eaLnBrk="1" fontAlgn="auto" hangingPunct="1">
              <a:spcBef>
                <a:spcPts val="0"/>
              </a:spcBef>
              <a:spcAft>
                <a:spcPts val="0"/>
              </a:spcAft>
              <a:defRPr/>
            </a:pPr>
            <a:r>
              <a:rPr lang="en-US" sz="2000" dirty="0">
                <a:latin typeface="Open Sans"/>
                <a:cs typeface="Calibri" panose="020F0502020204030204" pitchFamily="34" charset="0"/>
              </a:rPr>
              <a:t> </a:t>
            </a:r>
          </a:p>
        </p:txBody>
      </p:sp>
      <p:pic>
        <p:nvPicPr>
          <p:cNvPr id="64517" name="Picture 2" descr="Image result for alight solutions">
            <a:extLst>
              <a:ext uri="{FF2B5EF4-FFF2-40B4-BE49-F238E27FC236}">
                <a16:creationId xmlns:a16="http://schemas.microsoft.com/office/drawing/2014/main" id="{47B6C891-569C-49F1-93DD-E3330F322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6315" y="826036"/>
            <a:ext cx="1629220" cy="9329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84F8FA4-3606-4643-A6BB-E9317FDE671E}"/>
              </a:ext>
            </a:extLst>
          </p:cNvPr>
          <p:cNvGraphicFramePr>
            <a:graphicFrameLocks noGrp="1"/>
          </p:cNvGraphicFramePr>
          <p:nvPr>
            <p:extLst>
              <p:ext uri="{D42A27DB-BD31-4B8C-83A1-F6EECF244321}">
                <p14:modId xmlns:p14="http://schemas.microsoft.com/office/powerpoint/2010/main" val="317233881"/>
              </p:ext>
            </p:extLst>
          </p:nvPr>
        </p:nvGraphicFramePr>
        <p:xfrm>
          <a:off x="509585" y="1823238"/>
          <a:ext cx="11172825" cy="3677979"/>
        </p:xfrm>
        <a:graphic>
          <a:graphicData uri="http://schemas.openxmlformats.org/drawingml/2006/table">
            <a:tbl>
              <a:tblPr firstRow="1" bandRow="1">
                <a:tableStyleId>{5C22544A-7EE6-4342-B048-85BDC9FD1C3A}</a:tableStyleId>
              </a:tblPr>
              <a:tblGrid>
                <a:gridCol w="2957514">
                  <a:extLst>
                    <a:ext uri="{9D8B030D-6E8A-4147-A177-3AD203B41FA5}">
                      <a16:colId xmlns:a16="http://schemas.microsoft.com/office/drawing/2014/main" val="2949246950"/>
                    </a:ext>
                  </a:extLst>
                </a:gridCol>
                <a:gridCol w="4152900">
                  <a:extLst>
                    <a:ext uri="{9D8B030D-6E8A-4147-A177-3AD203B41FA5}">
                      <a16:colId xmlns:a16="http://schemas.microsoft.com/office/drawing/2014/main" val="1491521108"/>
                    </a:ext>
                  </a:extLst>
                </a:gridCol>
                <a:gridCol w="4062411">
                  <a:extLst>
                    <a:ext uri="{9D8B030D-6E8A-4147-A177-3AD203B41FA5}">
                      <a16:colId xmlns:a16="http://schemas.microsoft.com/office/drawing/2014/main" val="3385630972"/>
                    </a:ext>
                  </a:extLst>
                </a:gridCol>
              </a:tblGrid>
              <a:tr h="389983">
                <a:tc>
                  <a:txBody>
                    <a:bodyPr/>
                    <a:lstStyle/>
                    <a:p>
                      <a:pPr algn="ctr"/>
                      <a:endParaRPr lang="en-US" sz="2000" dirty="0">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53E"/>
                    </a:solidFill>
                  </a:tcPr>
                </a:tc>
                <a:tc>
                  <a:txBody>
                    <a:bodyPr/>
                    <a:lstStyle/>
                    <a:p>
                      <a:pPr algn="ctr"/>
                      <a:r>
                        <a:rPr lang="en-US" sz="2400" dirty="0">
                          <a:latin typeface="Open Sans"/>
                        </a:rPr>
                        <a:t>HealthSelect of Texas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53E"/>
                    </a:solidFill>
                  </a:tcPr>
                </a:tc>
                <a:tc>
                  <a:txBody>
                    <a:bodyPr/>
                    <a:lstStyle/>
                    <a:p>
                      <a:pPr algn="ctr"/>
                      <a:r>
                        <a:rPr lang="en-US" sz="2400" dirty="0">
                          <a:latin typeface="Open Sans"/>
                        </a:rPr>
                        <a:t>Consumer Directed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53E"/>
                    </a:solidFill>
                  </a:tcPr>
                </a:tc>
                <a:extLst>
                  <a:ext uri="{0D108BD9-81ED-4DB2-BD59-A6C34878D82A}">
                    <a16:rowId xmlns:a16="http://schemas.microsoft.com/office/drawing/2014/main" val="4115873501"/>
                  </a:ext>
                </a:extLst>
              </a:tr>
              <a:tr h="477579">
                <a:tc>
                  <a:txBody>
                    <a:bodyPr/>
                    <a:lstStyle/>
                    <a:p>
                      <a:pPr algn="ctr"/>
                      <a:endParaRPr lang="en-US" sz="1400" dirty="0">
                        <a:latin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53E">
                        <a:alpha val="25000"/>
                      </a:srgbClr>
                    </a:solidFill>
                  </a:tcPr>
                </a:tc>
                <a:tc>
                  <a:txBody>
                    <a:bodyPr/>
                    <a:lstStyle/>
                    <a:p>
                      <a:pPr algn="ctr"/>
                      <a:r>
                        <a:rPr lang="en-US" sz="1800" b="1" dirty="0">
                          <a:latin typeface="Open Sans"/>
                        </a:rPr>
                        <a:t>Point-of-Service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53E">
                        <a:alpha val="25000"/>
                      </a:srgbClr>
                    </a:solidFill>
                  </a:tcPr>
                </a:tc>
                <a:tc>
                  <a:txBody>
                    <a:bodyPr/>
                    <a:lstStyle/>
                    <a:p>
                      <a:pPr algn="ctr"/>
                      <a:r>
                        <a:rPr lang="en-US" sz="1800" b="1" dirty="0">
                          <a:latin typeface="Open Sans"/>
                        </a:rPr>
                        <a:t>High Deductible Plan with HSA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53E">
                        <a:alpha val="25000"/>
                      </a:srgbClr>
                    </a:solidFill>
                  </a:tcPr>
                </a:tc>
                <a:extLst>
                  <a:ext uri="{0D108BD9-81ED-4DB2-BD59-A6C34878D82A}">
                    <a16:rowId xmlns:a16="http://schemas.microsoft.com/office/drawing/2014/main" val="3991593195"/>
                  </a:ext>
                </a:extLst>
              </a:tr>
              <a:tr h="392001">
                <a:tc>
                  <a:txBody>
                    <a:bodyPr/>
                    <a:lstStyle/>
                    <a:p>
                      <a:pPr algn="ctr"/>
                      <a:r>
                        <a:rPr lang="en-US" sz="1400" b="1" dirty="0">
                          <a:latin typeface="Open Sans"/>
                        </a:rPr>
                        <a:t>Key 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53E">
                        <a:alpha val="10000"/>
                      </a:srgbClr>
                    </a:solidFill>
                  </a:tcPr>
                </a:tc>
                <a:tc>
                  <a:txBody>
                    <a:bodyPr/>
                    <a:lstStyle/>
                    <a:p>
                      <a:pPr marL="285750" indent="-285750" algn="l">
                        <a:buFont typeface="Arial" panose="020B0604020202020204" pitchFamily="34" charset="0"/>
                        <a:buChar char="•"/>
                      </a:pPr>
                      <a:r>
                        <a:rPr lang="en-US" sz="1400" dirty="0">
                          <a:latin typeface="Open Sans"/>
                        </a:rPr>
                        <a:t>Lower out-of-pocket costs for in-network care.</a:t>
                      </a:r>
                    </a:p>
                    <a:p>
                      <a:pPr marL="285750" indent="-285750" algn="l">
                        <a:buFont typeface="Arial" panose="020B0604020202020204" pitchFamily="34" charset="0"/>
                        <a:buChar char="•"/>
                      </a:pPr>
                      <a:r>
                        <a:rPr lang="en-US" sz="1400" dirty="0">
                          <a:latin typeface="Open Sans"/>
                        </a:rPr>
                        <a:t>Copays for many in-network services, like Primary Care office visits or specialist visits, resulting in less upfront cost for most participants.</a:t>
                      </a:r>
                    </a:p>
                    <a:p>
                      <a:pPr marL="285750" indent="-285750" algn="l">
                        <a:buFont typeface="Arial" panose="020B0604020202020204" pitchFamily="34" charset="0"/>
                        <a:buChar char="•"/>
                      </a:pPr>
                      <a:r>
                        <a:rPr lang="en-US" sz="1400" dirty="0">
                          <a:latin typeface="Open Sans"/>
                        </a:rPr>
                        <a:t>More familiar operationally to most participants.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53E">
                        <a:alpha val="10000"/>
                      </a:srgbClr>
                    </a:solidFill>
                  </a:tcPr>
                </a:tc>
                <a:tc>
                  <a:txBody>
                    <a:bodyPr/>
                    <a:lstStyle/>
                    <a:p>
                      <a:pPr marL="285750" indent="-285750" algn="l">
                        <a:buFont typeface="Arial" panose="020B0604020202020204" pitchFamily="34" charset="0"/>
                        <a:buChar char="•"/>
                      </a:pPr>
                      <a:r>
                        <a:rPr lang="en-US" sz="1400" dirty="0">
                          <a:latin typeface="Open Sans"/>
                        </a:rPr>
                        <a:t>The University makes monthly contributions to employee’s Health Savings Account (HSA).</a:t>
                      </a:r>
                    </a:p>
                    <a:p>
                      <a:pPr marL="285750" indent="-285750" algn="l">
                        <a:buFont typeface="Arial" panose="020B0604020202020204" pitchFamily="34" charset="0"/>
                        <a:buChar char="•"/>
                      </a:pPr>
                      <a:r>
                        <a:rPr lang="en-US" sz="1400" dirty="0">
                          <a:latin typeface="Open Sans"/>
                        </a:rPr>
                        <a:t>Employees can reduce taxable income by contributing funds pre-tax to your HSA.</a:t>
                      </a:r>
                    </a:p>
                    <a:p>
                      <a:pPr marL="285750" indent="-285750" algn="l">
                        <a:buFont typeface="Arial" panose="020B0604020202020204" pitchFamily="34" charset="0"/>
                        <a:buChar char="•"/>
                      </a:pPr>
                      <a:r>
                        <a:rPr lang="en-US" sz="1400" b="1" dirty="0">
                          <a:latin typeface="Open Sans"/>
                        </a:rPr>
                        <a:t>Referrals are not required</a:t>
                      </a:r>
                      <a:r>
                        <a:rPr lang="en-US" sz="1400" dirty="0">
                          <a:latin typeface="Open San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Open Sans"/>
                        </a:rPr>
                        <a:t>Premiums are slightly lower for dependent coverage and part-time 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53E">
                        <a:alpha val="10000"/>
                      </a:srgbClr>
                    </a:solidFill>
                  </a:tcPr>
                </a:tc>
                <a:extLst>
                  <a:ext uri="{0D108BD9-81ED-4DB2-BD59-A6C34878D82A}">
                    <a16:rowId xmlns:a16="http://schemas.microsoft.com/office/drawing/2014/main" val="1616860790"/>
                  </a:ext>
                </a:extLst>
              </a:tr>
              <a:tr h="370840">
                <a:tc>
                  <a:txBody>
                    <a:bodyPr/>
                    <a:lstStyle/>
                    <a:p>
                      <a:pPr algn="ctr"/>
                      <a:r>
                        <a:rPr lang="en-US" sz="1400" b="1" dirty="0">
                          <a:latin typeface="Open Sans"/>
                        </a:rPr>
                        <a:t>Key Disadvantages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53E">
                        <a:alpha val="25000"/>
                      </a:srgbClr>
                    </a:solidFill>
                  </a:tcPr>
                </a:tc>
                <a:tc>
                  <a:txBody>
                    <a:bodyPr/>
                    <a:lstStyle/>
                    <a:p>
                      <a:pPr marL="285750" indent="-285750" algn="l">
                        <a:buFont typeface="Arial" panose="020B0604020202020204" pitchFamily="34" charset="0"/>
                        <a:buChar char="•"/>
                      </a:pPr>
                      <a:r>
                        <a:rPr lang="en-US" sz="1400" b="1" dirty="0">
                          <a:latin typeface="Open Sans"/>
                        </a:rPr>
                        <a:t>Referrals are required </a:t>
                      </a:r>
                      <a:r>
                        <a:rPr lang="en-US" sz="1400" dirty="0">
                          <a:latin typeface="Open Sans"/>
                        </a:rPr>
                        <a:t>for most specialty care.</a:t>
                      </a:r>
                    </a:p>
                    <a:p>
                      <a:pPr marL="285750" indent="-285750" algn="l">
                        <a:buFont typeface="Arial" panose="020B0604020202020204" pitchFamily="34" charset="0"/>
                        <a:buChar char="•"/>
                      </a:pPr>
                      <a:r>
                        <a:rPr lang="en-US" sz="1400" dirty="0">
                          <a:latin typeface="Open Sans"/>
                        </a:rPr>
                        <a:t>Premiums are slightly higher for dependent coverage and part-time 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53E">
                        <a:alpha val="25000"/>
                      </a:srgbClr>
                    </a:solidFill>
                  </a:tcPr>
                </a:tc>
                <a:tc>
                  <a:txBody>
                    <a:bodyPr/>
                    <a:lstStyle/>
                    <a:p>
                      <a:pPr marL="285750" indent="-285750" algn="l">
                        <a:buFont typeface="Arial" panose="020B0604020202020204" pitchFamily="34" charset="0"/>
                        <a:buChar char="•"/>
                      </a:pPr>
                      <a:r>
                        <a:rPr lang="en-US" sz="1400" dirty="0">
                          <a:latin typeface="Open Sans"/>
                        </a:rPr>
                        <a:t>The plan pays nothing until the deductible is met. </a:t>
                      </a:r>
                    </a:p>
                    <a:p>
                      <a:pPr marL="285750" indent="-285750" algn="l">
                        <a:buFont typeface="Arial" panose="020B0604020202020204" pitchFamily="34" charset="0"/>
                        <a:buChar char="•"/>
                      </a:pPr>
                      <a:r>
                        <a:rPr lang="en-US" sz="1400" dirty="0">
                          <a:latin typeface="Open Sans"/>
                        </a:rPr>
                        <a:t>Employees must meet IRS guidelines while participating in the HSA.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53E">
                        <a:alpha val="25000"/>
                      </a:srgbClr>
                    </a:solidFill>
                  </a:tcPr>
                </a:tc>
                <a:extLst>
                  <a:ext uri="{0D108BD9-81ED-4DB2-BD59-A6C34878D82A}">
                    <a16:rowId xmlns:a16="http://schemas.microsoft.com/office/drawing/2014/main" val="2368475763"/>
                  </a:ext>
                </a:extLst>
              </a:tr>
            </a:tbl>
          </a:graphicData>
        </a:graphic>
      </p:graphicFrame>
      <p:sp>
        <p:nvSpPr>
          <p:cNvPr id="5" name="TextBox 4">
            <a:extLst>
              <a:ext uri="{FF2B5EF4-FFF2-40B4-BE49-F238E27FC236}">
                <a16:creationId xmlns:a16="http://schemas.microsoft.com/office/drawing/2014/main" id="{B5D56454-88BA-4047-AF18-1DC38CC81740}"/>
              </a:ext>
            </a:extLst>
          </p:cNvPr>
          <p:cNvSpPr txBox="1"/>
          <p:nvPr/>
        </p:nvSpPr>
        <p:spPr>
          <a:xfrm>
            <a:off x="2573079" y="1124454"/>
            <a:ext cx="7230140" cy="707886"/>
          </a:xfrm>
          <a:prstGeom prst="rect">
            <a:avLst/>
          </a:prstGeom>
          <a:noFill/>
        </p:spPr>
        <p:txBody>
          <a:bodyPr wrap="square" rtlCol="0">
            <a:spAutoFit/>
          </a:bodyPr>
          <a:lstStyle/>
          <a:p>
            <a:r>
              <a:rPr lang="en-US" sz="4000" dirty="0">
                <a:latin typeface="Open Sans" panose="020B0606030504020204" pitchFamily="34" charset="0"/>
                <a:ea typeface="Open Sans" panose="020B0606030504020204" pitchFamily="34" charset="0"/>
                <a:cs typeface="Open Sans" panose="020B0606030504020204" pitchFamily="34" charset="0"/>
              </a:rPr>
              <a:t>Two Health Plan Options</a:t>
            </a:r>
          </a:p>
        </p:txBody>
      </p:sp>
      <p:pic>
        <p:nvPicPr>
          <p:cNvPr id="4" name="Picture 6">
            <a:extLst>
              <a:ext uri="{FF2B5EF4-FFF2-40B4-BE49-F238E27FC236}">
                <a16:creationId xmlns:a16="http://schemas.microsoft.com/office/drawing/2014/main" id="{642F774E-66D0-47E5-88D1-B72FDAFAE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525" b="33092"/>
          <a:stretch>
            <a:fillRect/>
          </a:stretch>
        </p:blipFill>
        <p:spPr bwMode="auto">
          <a:xfrm>
            <a:off x="9422264" y="1109508"/>
            <a:ext cx="2085975" cy="39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882CC87-CA33-4B61-8633-75C2F4EFF63A}"/>
              </a:ext>
            </a:extLst>
          </p:cNvPr>
          <p:cNvSpPr txBox="1"/>
          <p:nvPr/>
        </p:nvSpPr>
        <p:spPr>
          <a:xfrm>
            <a:off x="509585" y="5705475"/>
            <a:ext cx="11172824" cy="369332"/>
          </a:xfrm>
          <a:prstGeom prst="rect">
            <a:avLst/>
          </a:prstGeom>
          <a:noFill/>
        </p:spPr>
        <p:txBody>
          <a:bodyPr wrap="square" rtlCol="0">
            <a:spAutoFit/>
          </a:bodyPr>
          <a:lstStyle/>
          <a:p>
            <a:pPr algn="ctr"/>
            <a:r>
              <a:rPr lang="en-US" dirty="0"/>
              <a:t>To review more information on our Health Plans, please visit </a:t>
            </a:r>
            <a:r>
              <a:rPr lang="en-US" dirty="0">
                <a:hlinkClick r:id="rId4"/>
              </a:rPr>
              <a:t>https://healthselect.bcbstx.com/</a:t>
            </a:r>
            <a:r>
              <a:rPr lang="en-US" dirty="0"/>
              <a:t> </a:t>
            </a:r>
          </a:p>
        </p:txBody>
      </p:sp>
    </p:spTree>
    <p:extLst>
      <p:ext uri="{BB962C8B-B14F-4D97-AF65-F5344CB8AC3E}">
        <p14:creationId xmlns:p14="http://schemas.microsoft.com/office/powerpoint/2010/main" val="4254874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CB4D135-808F-4E90-9792-E28A714B18CC}"/>
              </a:ext>
            </a:extLst>
          </p:cNvPr>
          <p:cNvSpPr>
            <a:spLocks noGrp="1" noChangeArrowheads="1"/>
          </p:cNvSpPr>
          <p:nvPr>
            <p:ph type="title"/>
          </p:nvPr>
        </p:nvSpPr>
        <p:spPr>
          <a:xfrm>
            <a:off x="3355167" y="989643"/>
            <a:ext cx="5481663" cy="717550"/>
          </a:xfrm>
        </p:spPr>
        <p:txBody>
          <a:bodyPr>
            <a:normAutofit/>
          </a:bodyPr>
          <a:lstStyle/>
          <a:p>
            <a:pPr eaLnBrk="1" hangingPunct="1"/>
            <a:r>
              <a:rPr lang="en-US" altLang="en-US" sz="4000" dirty="0">
                <a:latin typeface="Open Sans"/>
                <a:cs typeface="Calibri" panose="020F0502020204030204" pitchFamily="34" charset="0"/>
              </a:rPr>
              <a:t>Health Select of Texas</a:t>
            </a:r>
          </a:p>
        </p:txBody>
      </p:sp>
      <p:graphicFrame>
        <p:nvGraphicFramePr>
          <p:cNvPr id="5" name="Table 4">
            <a:extLst>
              <a:ext uri="{FF2B5EF4-FFF2-40B4-BE49-F238E27FC236}">
                <a16:creationId xmlns:a16="http://schemas.microsoft.com/office/drawing/2014/main" id="{C1403701-92E4-4751-97AD-15E59EB9E19F}"/>
              </a:ext>
            </a:extLst>
          </p:cNvPr>
          <p:cNvGraphicFramePr>
            <a:graphicFrameLocks noGrp="1"/>
          </p:cNvGraphicFramePr>
          <p:nvPr>
            <p:extLst>
              <p:ext uri="{D42A27DB-BD31-4B8C-83A1-F6EECF244321}">
                <p14:modId xmlns:p14="http://schemas.microsoft.com/office/powerpoint/2010/main" val="3565802837"/>
              </p:ext>
            </p:extLst>
          </p:nvPr>
        </p:nvGraphicFramePr>
        <p:xfrm>
          <a:off x="2133238" y="1788216"/>
          <a:ext cx="7925523" cy="3450899"/>
        </p:xfrm>
        <a:graphic>
          <a:graphicData uri="http://schemas.openxmlformats.org/drawingml/2006/table">
            <a:tbl>
              <a:tblPr/>
              <a:tblGrid>
                <a:gridCol w="2771843">
                  <a:extLst>
                    <a:ext uri="{9D8B030D-6E8A-4147-A177-3AD203B41FA5}">
                      <a16:colId xmlns:a16="http://schemas.microsoft.com/office/drawing/2014/main" val="1604011722"/>
                    </a:ext>
                  </a:extLst>
                </a:gridCol>
                <a:gridCol w="2771845">
                  <a:extLst>
                    <a:ext uri="{9D8B030D-6E8A-4147-A177-3AD203B41FA5}">
                      <a16:colId xmlns:a16="http://schemas.microsoft.com/office/drawing/2014/main" val="364855561"/>
                    </a:ext>
                  </a:extLst>
                </a:gridCol>
                <a:gridCol w="2381835">
                  <a:extLst>
                    <a:ext uri="{9D8B030D-6E8A-4147-A177-3AD203B41FA5}">
                      <a16:colId xmlns:a16="http://schemas.microsoft.com/office/drawing/2014/main" val="272007816"/>
                    </a:ext>
                  </a:extLst>
                </a:gridCol>
              </a:tblGrid>
              <a:tr h="304473">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Benefits</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Network</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1D1E"/>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Non-Network</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11D1E"/>
                    </a:solidFill>
                  </a:tcPr>
                </a:tc>
                <a:extLst>
                  <a:ext uri="{0D108BD9-81ED-4DB2-BD59-A6C34878D82A}">
                    <a16:rowId xmlns:a16="http://schemas.microsoft.com/office/drawing/2014/main" val="497203519"/>
                  </a:ext>
                </a:extLst>
              </a:tr>
              <a:tr h="304800">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Deductible</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NONE</a:t>
                      </a:r>
                      <a:endParaRPr kumimoji="0" lang="en-US" altLang="en-US" sz="800" b="0" i="0" u="none" strike="noStrike" cap="none" normalizeH="0" baseline="0" dirty="0">
                        <a:ln>
                          <a:noFill/>
                        </a:ln>
                        <a:solidFill>
                          <a:srgbClr val="404040"/>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$500 / $1500</a:t>
                      </a:r>
                      <a:endParaRPr kumimoji="0" lang="en-US" altLang="en-US" sz="800" b="0" i="0" u="none" strike="noStrike" cap="none" normalizeH="0" baseline="0" dirty="0">
                        <a:ln>
                          <a:noFill/>
                        </a:ln>
                        <a:solidFill>
                          <a:srgbClr val="404040"/>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extLst>
                  <a:ext uri="{0D108BD9-81ED-4DB2-BD59-A6C34878D82A}">
                    <a16:rowId xmlns:a16="http://schemas.microsoft.com/office/drawing/2014/main" val="708558415"/>
                  </a:ext>
                </a:extLst>
              </a:tr>
              <a:tr h="304800">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Coinsurance Max</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$2,000</a:t>
                      </a:r>
                      <a:endParaRPr kumimoji="0" lang="en-US" altLang="en-US" sz="800" b="0" i="0" u="none" strike="noStrike" cap="none" normalizeH="0" baseline="0" dirty="0">
                        <a:ln>
                          <a:noFill/>
                        </a:ln>
                        <a:solidFill>
                          <a:srgbClr val="404040"/>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$7,050</a:t>
                      </a:r>
                      <a:endParaRPr kumimoji="0" lang="en-US" altLang="en-US" sz="800" b="0" i="0" u="none" strike="noStrike" cap="none" normalizeH="0" baseline="0" dirty="0">
                        <a:ln>
                          <a:noFill/>
                        </a:ln>
                        <a:solidFill>
                          <a:srgbClr val="404040"/>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extLst>
                  <a:ext uri="{0D108BD9-81ED-4DB2-BD59-A6C34878D82A}">
                    <a16:rowId xmlns:a16="http://schemas.microsoft.com/office/drawing/2014/main" val="1343864282"/>
                  </a:ext>
                </a:extLst>
              </a:tr>
              <a:tr h="320675">
                <a:tc>
                  <a:txBody>
                    <a:bodyPr/>
                    <a:lstStyle>
                      <a:lvl1pPr defTabSz="457200">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defTabSz="45720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defTabSz="4572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defTabSz="4572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Total Out of Pocket Max</a:t>
                      </a: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$7,050 / $14,100</a:t>
                      </a: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NONE</a:t>
                      </a: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extLst>
                  <a:ext uri="{0D108BD9-81ED-4DB2-BD59-A6C34878D82A}">
                    <a16:rowId xmlns:a16="http://schemas.microsoft.com/office/drawing/2014/main" val="1199645271"/>
                  </a:ext>
                </a:extLst>
              </a:tr>
              <a:tr h="304800">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PCP- Required</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Yes</a:t>
                      </a:r>
                      <a:endParaRPr kumimoji="0" lang="en-US" altLang="en-US" sz="800" b="0" i="0" u="none" strike="noStrike" cap="none" normalizeH="0" baseline="0" dirty="0">
                        <a:ln>
                          <a:noFill/>
                        </a:ln>
                        <a:solidFill>
                          <a:srgbClr val="404040"/>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No</a:t>
                      </a:r>
                      <a:endParaRPr kumimoji="0" lang="en-US" altLang="en-US" sz="800" b="0" i="0" u="none" strike="noStrike" cap="none" normalizeH="0" baseline="0" dirty="0">
                        <a:ln>
                          <a:noFill/>
                        </a:ln>
                        <a:solidFill>
                          <a:srgbClr val="404040"/>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extLst>
                  <a:ext uri="{0D108BD9-81ED-4DB2-BD59-A6C34878D82A}">
                    <a16:rowId xmlns:a16="http://schemas.microsoft.com/office/drawing/2014/main" val="1712457903"/>
                  </a:ext>
                </a:extLst>
              </a:tr>
              <a:tr h="304800">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PCP Copay</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$25</a:t>
                      </a:r>
                      <a:endParaRPr kumimoji="0" lang="en-US" altLang="en-US" sz="800" b="0" i="0" u="none" strike="noStrike" cap="none" normalizeH="0" baseline="0" dirty="0">
                        <a:ln>
                          <a:noFill/>
                        </a:ln>
                        <a:solidFill>
                          <a:srgbClr val="404040"/>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40% </a:t>
                      </a:r>
                      <a:endParaRPr kumimoji="0" lang="en-US" altLang="en-US" sz="800" b="0" i="0" u="none" strike="noStrike" cap="none" normalizeH="0" baseline="0" dirty="0">
                        <a:ln>
                          <a:noFill/>
                        </a:ln>
                        <a:solidFill>
                          <a:srgbClr val="404040"/>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extLst>
                  <a:ext uri="{0D108BD9-81ED-4DB2-BD59-A6C34878D82A}">
                    <a16:rowId xmlns:a16="http://schemas.microsoft.com/office/drawing/2014/main" val="3848943598"/>
                  </a:ext>
                </a:extLst>
              </a:tr>
              <a:tr h="304800">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Specialist Copay</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$40</a:t>
                      </a:r>
                      <a:endParaRPr kumimoji="0" lang="en-US" altLang="en-US" sz="800" b="0" i="0" u="none" strike="noStrike" cap="none" normalizeH="0" baseline="0" dirty="0">
                        <a:ln>
                          <a:noFill/>
                        </a:ln>
                        <a:solidFill>
                          <a:srgbClr val="404040"/>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40% </a:t>
                      </a:r>
                      <a:endParaRPr kumimoji="0" lang="en-US" altLang="en-US" sz="800" b="0" i="0" u="none" strike="noStrike" cap="none" normalizeH="0" baseline="0" dirty="0">
                        <a:ln>
                          <a:noFill/>
                        </a:ln>
                        <a:solidFill>
                          <a:srgbClr val="404040"/>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extLst>
                  <a:ext uri="{0D108BD9-81ED-4DB2-BD59-A6C34878D82A}">
                    <a16:rowId xmlns:a16="http://schemas.microsoft.com/office/drawing/2014/main" val="4111708811"/>
                  </a:ext>
                </a:extLst>
              </a:tr>
              <a:tr h="627063">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Emergency Room</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$150.00 copay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+ 20% coinsurance</a:t>
                      </a:r>
                      <a:endParaRPr kumimoji="0" lang="en-US" altLang="en-US" sz="800" b="0" i="0" u="none" strike="noStrike" cap="none" normalizeH="0" baseline="0" dirty="0">
                        <a:ln>
                          <a:noFill/>
                        </a:ln>
                        <a:solidFill>
                          <a:srgbClr val="404040"/>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$150.00 copay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+ 20% coinsurance</a:t>
                      </a:r>
                      <a:endParaRPr kumimoji="0" lang="en-US" altLang="en-US" sz="800" b="0" i="0" u="none" strike="noStrike" cap="none" normalizeH="0" baseline="0" dirty="0">
                        <a:ln>
                          <a:noFill/>
                        </a:ln>
                        <a:solidFill>
                          <a:srgbClr val="404040"/>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extLst>
                  <a:ext uri="{0D108BD9-81ED-4DB2-BD59-A6C34878D82A}">
                    <a16:rowId xmlns:a16="http://schemas.microsoft.com/office/drawing/2014/main" val="3830956689"/>
                  </a:ext>
                </a:extLst>
              </a:tr>
              <a:tr h="304800">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Urgent Care Clinic</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$50 copay + 20%</a:t>
                      </a:r>
                      <a:endParaRPr kumimoji="0" lang="en-US" altLang="en-US" sz="800" b="0" i="0" u="none" strike="noStrike" cap="none" normalizeH="0" baseline="0" dirty="0">
                        <a:ln>
                          <a:noFill/>
                        </a:ln>
                        <a:solidFill>
                          <a:srgbClr val="404040"/>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$50 copay + 40%</a:t>
                      </a:r>
                      <a:endParaRPr kumimoji="0" lang="en-US" altLang="en-US" sz="800" b="0" i="0" u="none" strike="noStrike" cap="none" normalizeH="0" baseline="0" dirty="0">
                        <a:ln>
                          <a:noFill/>
                        </a:ln>
                        <a:solidFill>
                          <a:srgbClr val="404040"/>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25098"/>
                      </a:srgbClr>
                    </a:solidFill>
                  </a:tcPr>
                </a:tc>
                <a:extLst>
                  <a:ext uri="{0D108BD9-81ED-4DB2-BD59-A6C34878D82A}">
                    <a16:rowId xmlns:a16="http://schemas.microsoft.com/office/drawing/2014/main" val="1932527121"/>
                  </a:ext>
                </a:extLst>
              </a:tr>
              <a:tr h="369888">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1" i="0" u="none" strike="noStrike" cap="none" normalizeH="0" baseline="0" dirty="0">
                          <a:ln>
                            <a:noFill/>
                          </a:ln>
                          <a:solidFill>
                            <a:schemeClr val="bg1"/>
                          </a:solidFill>
                          <a:effectLst/>
                          <a:latin typeface="Open Sans"/>
                          <a:cs typeface="Calibri" panose="020F0502020204030204" pitchFamily="34" charset="0"/>
                        </a:rPr>
                        <a:t>Ambulance Service</a:t>
                      </a:r>
                      <a:endParaRPr kumimoji="0" lang="en-US" altLang="en-US" sz="800" b="1" i="0" u="none" strike="noStrike" cap="none" normalizeH="0" baseline="0" dirty="0">
                        <a:ln>
                          <a:noFill/>
                        </a:ln>
                        <a:solidFill>
                          <a:schemeClr val="bg1"/>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20%</a:t>
                      </a:r>
                      <a:endParaRPr kumimoji="0" lang="en-US" altLang="en-US" sz="800" b="0" i="0" u="none" strike="noStrike" cap="none" normalizeH="0" baseline="0" dirty="0">
                        <a:ln>
                          <a:noFill/>
                        </a:ln>
                        <a:solidFill>
                          <a:srgbClr val="404040"/>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tc>
                  <a:txBody>
                    <a:bodyPr/>
                    <a:lstStyle>
                      <a:lvl1pPr>
                        <a:lnSpc>
                          <a:spcPct val="90000"/>
                        </a:lnSpc>
                        <a:spcBef>
                          <a:spcPts val="1000"/>
                        </a:spcBef>
                        <a:buFont typeface="Arial" panose="020B0604020202020204" pitchFamily="34" charset="0"/>
                        <a:defRPr sz="24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defRPr sz="20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defRPr>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defRPr sz="1600">
                          <a:solidFill>
                            <a:schemeClr val="tx1"/>
                          </a:solidFill>
                          <a:latin typeface="Georgia" panose="02040502050405020303" pitchFamily="18"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500" b="0" i="0" u="none" strike="noStrike" cap="none" normalizeH="0" baseline="0" dirty="0">
                          <a:ln>
                            <a:noFill/>
                          </a:ln>
                          <a:solidFill>
                            <a:srgbClr val="404040"/>
                          </a:solidFill>
                          <a:effectLst/>
                          <a:latin typeface="Open Sans"/>
                          <a:cs typeface="Calibri" panose="020F0502020204030204" pitchFamily="34" charset="0"/>
                        </a:rPr>
                        <a:t>20%</a:t>
                      </a:r>
                      <a:endParaRPr kumimoji="0" lang="en-US" altLang="en-US" sz="800" b="0" i="0" u="none" strike="noStrike" cap="none" normalizeH="0" baseline="0" dirty="0">
                        <a:ln>
                          <a:noFill/>
                        </a:ln>
                        <a:solidFill>
                          <a:srgbClr val="404040"/>
                        </a:solidFill>
                        <a:effectLst/>
                        <a:latin typeface="Open Sans"/>
                        <a:cs typeface="Calibri" panose="020F0502020204030204" pitchFamily="34" charset="0"/>
                      </a:endParaRPr>
                    </a:p>
                  </a:txBody>
                  <a:tcPr marL="51175" marR="511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59033">
                        <a:alpha val="14902"/>
                      </a:srgbClr>
                    </a:solidFill>
                  </a:tcPr>
                </a:tc>
                <a:extLst>
                  <a:ext uri="{0D108BD9-81ED-4DB2-BD59-A6C34878D82A}">
                    <a16:rowId xmlns:a16="http://schemas.microsoft.com/office/drawing/2014/main" val="2522115919"/>
                  </a:ext>
                </a:extLst>
              </a:tr>
            </a:tbl>
          </a:graphicData>
        </a:graphic>
      </p:graphicFrame>
      <p:sp>
        <p:nvSpPr>
          <p:cNvPr id="13364" name="TextBox 5">
            <a:extLst>
              <a:ext uri="{FF2B5EF4-FFF2-40B4-BE49-F238E27FC236}">
                <a16:creationId xmlns:a16="http://schemas.microsoft.com/office/drawing/2014/main" id="{317D8F2C-279F-43E3-AA0D-5ED04C067F8B}"/>
              </a:ext>
            </a:extLst>
          </p:cNvPr>
          <p:cNvSpPr txBox="1">
            <a:spLocks noChangeArrowheads="1"/>
          </p:cNvSpPr>
          <p:nvPr/>
        </p:nvSpPr>
        <p:spPr bwMode="auto">
          <a:xfrm>
            <a:off x="2366553" y="5555149"/>
            <a:ext cx="745889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a:buNone/>
            </a:pPr>
            <a:r>
              <a:rPr lang="en-US" sz="1800" dirty="0">
                <a:latin typeface="Open Sans"/>
              </a:rPr>
              <a:t>To review more information, please visit </a:t>
            </a:r>
            <a:r>
              <a:rPr lang="en-US" sz="1800" dirty="0">
                <a:latin typeface="Open Sans"/>
                <a:hlinkClick r:id="rId3"/>
              </a:rPr>
              <a:t>https://healthselect.bcbstx.com/</a:t>
            </a:r>
            <a:r>
              <a:rPr lang="en-US" sz="1800" dirty="0">
                <a:latin typeface="Open Sans"/>
              </a:rPr>
              <a:t> </a:t>
            </a:r>
          </a:p>
        </p:txBody>
      </p:sp>
      <p:pic>
        <p:nvPicPr>
          <p:cNvPr id="13365" name="Picture 6">
            <a:extLst>
              <a:ext uri="{FF2B5EF4-FFF2-40B4-BE49-F238E27FC236}">
                <a16:creationId xmlns:a16="http://schemas.microsoft.com/office/drawing/2014/main" id="{4DEABAA1-DDB4-493D-82B3-5F454F14AE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0525" b="33092"/>
          <a:stretch>
            <a:fillRect/>
          </a:stretch>
        </p:blipFill>
        <p:spPr bwMode="auto">
          <a:xfrm>
            <a:off x="9352210" y="784855"/>
            <a:ext cx="2707777" cy="5635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C1D9A6B-D90B-4434-BD39-80AFAD3AC7B6}"/>
              </a:ext>
            </a:extLst>
          </p:cNvPr>
          <p:cNvSpPr txBox="1">
            <a:spLocks noChangeArrowheads="1"/>
          </p:cNvSpPr>
          <p:nvPr/>
        </p:nvSpPr>
        <p:spPr bwMode="auto">
          <a:xfrm>
            <a:off x="1956593" y="1235170"/>
            <a:ext cx="802276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spcBef>
                <a:spcPct val="0"/>
              </a:spcBef>
              <a:buFontTx/>
              <a:buNone/>
            </a:pPr>
            <a:r>
              <a:rPr lang="en-US" altLang="en-US" sz="4000" dirty="0">
                <a:latin typeface="Open Sans"/>
                <a:cs typeface="Calibri" panose="020F0502020204030204" pitchFamily="34" charset="0"/>
              </a:rPr>
              <a:t>Consumer Directed Health Select</a:t>
            </a:r>
          </a:p>
        </p:txBody>
      </p:sp>
      <p:graphicFrame>
        <p:nvGraphicFramePr>
          <p:cNvPr id="4" name="Table 3">
            <a:extLst>
              <a:ext uri="{FF2B5EF4-FFF2-40B4-BE49-F238E27FC236}">
                <a16:creationId xmlns:a16="http://schemas.microsoft.com/office/drawing/2014/main" id="{20983984-8666-4030-AD48-03FAA74A0418}"/>
              </a:ext>
            </a:extLst>
          </p:cNvPr>
          <p:cNvGraphicFramePr>
            <a:graphicFrameLocks noGrp="1"/>
          </p:cNvGraphicFramePr>
          <p:nvPr>
            <p:extLst>
              <p:ext uri="{D42A27DB-BD31-4B8C-83A1-F6EECF244321}">
                <p14:modId xmlns:p14="http://schemas.microsoft.com/office/powerpoint/2010/main" val="2000820018"/>
              </p:ext>
            </p:extLst>
          </p:nvPr>
        </p:nvGraphicFramePr>
        <p:xfrm>
          <a:off x="1956593" y="1957586"/>
          <a:ext cx="8278812" cy="3784809"/>
        </p:xfrm>
        <a:graphic>
          <a:graphicData uri="http://schemas.openxmlformats.org/drawingml/2006/table">
            <a:tbl>
              <a:tblPr firstRow="1" bandRow="1">
                <a:tableStyleId>{5C22544A-7EE6-4342-B048-85BDC9FD1C3A}</a:tableStyleId>
              </a:tblPr>
              <a:tblGrid>
                <a:gridCol w="1796553">
                  <a:extLst>
                    <a:ext uri="{9D8B030D-6E8A-4147-A177-3AD203B41FA5}">
                      <a16:colId xmlns:a16="http://schemas.microsoft.com/office/drawing/2014/main" val="20000"/>
                    </a:ext>
                  </a:extLst>
                </a:gridCol>
                <a:gridCol w="3246561">
                  <a:extLst>
                    <a:ext uri="{9D8B030D-6E8A-4147-A177-3AD203B41FA5}">
                      <a16:colId xmlns:a16="http://schemas.microsoft.com/office/drawing/2014/main" val="20001"/>
                    </a:ext>
                  </a:extLst>
                </a:gridCol>
                <a:gridCol w="3235698">
                  <a:extLst>
                    <a:ext uri="{9D8B030D-6E8A-4147-A177-3AD203B41FA5}">
                      <a16:colId xmlns:a16="http://schemas.microsoft.com/office/drawing/2014/main" val="20002"/>
                    </a:ext>
                  </a:extLst>
                </a:gridCol>
              </a:tblGrid>
              <a:tr h="334350">
                <a:tc>
                  <a:txBody>
                    <a:bodyPr/>
                    <a:lstStyle/>
                    <a:p>
                      <a:endParaRPr lang="en-US" sz="1200" dirty="0">
                        <a:latin typeface="Open Sans"/>
                      </a:endParaRPr>
                    </a:p>
                  </a:txBody>
                  <a:tcPr marL="91432" marR="91432" marT="30913" marB="30913">
                    <a:solidFill>
                      <a:schemeClr val="tx1"/>
                    </a:solidFill>
                  </a:tcPr>
                </a:tc>
                <a:tc>
                  <a:txBody>
                    <a:bodyPr/>
                    <a:lstStyle/>
                    <a:p>
                      <a:pPr algn="ctr"/>
                      <a:r>
                        <a:rPr lang="en-US" sz="1800" dirty="0">
                          <a:latin typeface="Open Sans"/>
                        </a:rPr>
                        <a:t>In-Network</a:t>
                      </a:r>
                    </a:p>
                  </a:txBody>
                  <a:tcPr marL="91432" marR="91432" marT="30913" marB="30913">
                    <a:solidFill>
                      <a:schemeClr val="tx1"/>
                    </a:solidFill>
                  </a:tcPr>
                </a:tc>
                <a:tc>
                  <a:txBody>
                    <a:bodyPr/>
                    <a:lstStyle/>
                    <a:p>
                      <a:pPr algn="ctr"/>
                      <a:r>
                        <a:rPr lang="en-US" sz="1800" dirty="0">
                          <a:latin typeface="Open Sans"/>
                        </a:rPr>
                        <a:t>Out-</a:t>
                      </a:r>
                      <a:r>
                        <a:rPr lang="en-US" sz="1800" baseline="0" dirty="0">
                          <a:latin typeface="Open Sans"/>
                        </a:rPr>
                        <a:t>of-Network</a:t>
                      </a:r>
                      <a:endParaRPr lang="en-US" sz="1800" dirty="0">
                        <a:latin typeface="Open Sans"/>
                      </a:endParaRPr>
                    </a:p>
                  </a:txBody>
                  <a:tcPr marL="91432" marR="91432" marT="30913" marB="30913">
                    <a:solidFill>
                      <a:schemeClr val="tx1"/>
                    </a:solidFill>
                  </a:tcPr>
                </a:tc>
                <a:extLst>
                  <a:ext uri="{0D108BD9-81ED-4DB2-BD59-A6C34878D82A}">
                    <a16:rowId xmlns:a16="http://schemas.microsoft.com/office/drawing/2014/main" val="10000"/>
                  </a:ext>
                </a:extLst>
              </a:tr>
              <a:tr h="9962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b="0" kern="1200" dirty="0">
                        <a:solidFill>
                          <a:prstClr val="black"/>
                        </a:solidFill>
                        <a:latin typeface="Open Sans"/>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kern="1200" dirty="0">
                          <a:solidFill>
                            <a:prstClr val="black"/>
                          </a:solidFill>
                          <a:latin typeface="Open Sans"/>
                          <a:ea typeface="+mn-ea"/>
                          <a:cs typeface="Calibri" panose="020F0502020204030204" pitchFamily="34" charset="0"/>
                        </a:rPr>
                        <a:t>Deductible</a:t>
                      </a:r>
                    </a:p>
                  </a:txBody>
                  <a:tcPr marL="91432" marR="91432" marT="30913" marB="30913">
                    <a:solidFill>
                      <a:srgbClr val="059033">
                        <a:alpha val="25098"/>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u="none" dirty="0">
                        <a:solidFill>
                          <a:prstClr val="black"/>
                        </a:solidFill>
                        <a:latin typeface="Open Sans"/>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u="none" dirty="0">
                          <a:solidFill>
                            <a:prstClr val="black"/>
                          </a:solidFill>
                          <a:latin typeface="Open Sans"/>
                          <a:cs typeface="Calibri" panose="020F0502020204030204" pitchFamily="34" charset="0"/>
                        </a:rPr>
                        <a:t>Individual coverage:  $2,100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u="none" kern="1200" dirty="0">
                          <a:solidFill>
                            <a:prstClr val="black"/>
                          </a:solidFill>
                          <a:latin typeface="Open Sans"/>
                          <a:ea typeface="+mn-ea"/>
                          <a:cs typeface="Calibri" panose="020F0502020204030204" pitchFamily="34" charset="0"/>
                        </a:rPr>
                        <a:t>Family coverage:       $4,200</a:t>
                      </a:r>
                    </a:p>
                  </a:txBody>
                  <a:tcPr marL="91432" marR="91432" marT="30913" marB="30913">
                    <a:solidFill>
                      <a:srgbClr val="059033">
                        <a:alpha val="25098"/>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900" u="none" dirty="0">
                        <a:solidFill>
                          <a:prstClr val="black"/>
                        </a:solidFill>
                        <a:latin typeface="Open Sans"/>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u="none" dirty="0">
                          <a:solidFill>
                            <a:prstClr val="black"/>
                          </a:solidFill>
                          <a:latin typeface="Open Sans"/>
                          <a:cs typeface="Calibri" panose="020F0502020204030204" pitchFamily="34" charset="0"/>
                        </a:rPr>
                        <a:t>Individual coverage:  $4,200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u="none" kern="1200" dirty="0">
                          <a:solidFill>
                            <a:prstClr val="black"/>
                          </a:solidFill>
                          <a:latin typeface="Open Sans"/>
                          <a:ea typeface="+mn-ea"/>
                          <a:cs typeface="Calibri" panose="020F0502020204030204" pitchFamily="34" charset="0"/>
                        </a:rPr>
                        <a:t>Family coverage:       $8,400</a:t>
                      </a:r>
                    </a:p>
                  </a:txBody>
                  <a:tcPr marL="91432" marR="91432" marT="30913" marB="30913">
                    <a:solidFill>
                      <a:srgbClr val="059033">
                        <a:alpha val="25098"/>
                      </a:srgbClr>
                    </a:solidFill>
                  </a:tcPr>
                </a:tc>
                <a:extLst>
                  <a:ext uri="{0D108BD9-81ED-4DB2-BD59-A6C34878D82A}">
                    <a16:rowId xmlns:a16="http://schemas.microsoft.com/office/drawing/2014/main" val="10001"/>
                  </a:ext>
                </a:extLst>
              </a:tr>
              <a:tr h="145610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latin typeface="Open Sans"/>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latin typeface="Open Sans"/>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Open Sans"/>
                          <a:cs typeface="Calibri" panose="020F0502020204030204" pitchFamily="34" charset="0"/>
                        </a:rPr>
                        <a:t>Coinsurance</a:t>
                      </a:r>
                    </a:p>
                  </a:txBody>
                  <a:tcPr marL="91432" marR="91432" marT="30913" marB="30913">
                    <a:solidFill>
                      <a:srgbClr val="059033">
                        <a:alpha val="1490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latin typeface="Open Sans"/>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Open Sans"/>
                          <a:cs typeface="Calibri" panose="020F0502020204030204" pitchFamily="34" charset="0"/>
                        </a:rPr>
                        <a:t>Plan pays:                      80%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Open Sans"/>
                          <a:cs typeface="Calibri" panose="020F0502020204030204" pitchFamily="34" charset="0"/>
                        </a:rPr>
                        <a:t>Participant pays:            20%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Open Sans"/>
                          <a:cs typeface="Calibri" panose="020F0502020204030204" pitchFamily="34" charset="0"/>
                        </a:rPr>
                        <a:t>Preventative</a:t>
                      </a:r>
                      <a:r>
                        <a:rPr lang="en-US" sz="1600" baseline="0" dirty="0">
                          <a:latin typeface="Open Sans"/>
                          <a:cs typeface="Calibri" panose="020F0502020204030204" pitchFamily="34" charset="0"/>
                        </a:rPr>
                        <a:t> services:  100%</a:t>
                      </a:r>
                      <a:endParaRPr lang="en-US" sz="1600" dirty="0">
                        <a:latin typeface="Open Sans"/>
                        <a:cs typeface="Calibri" panose="020F0502020204030204" pitchFamily="34" charset="0"/>
                      </a:endParaRPr>
                    </a:p>
                  </a:txBody>
                  <a:tcPr marL="91432" marR="91432" marT="30913" marB="30913">
                    <a:solidFill>
                      <a:srgbClr val="059033">
                        <a:alpha val="1490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latin typeface="Open Sans"/>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Open Sans"/>
                          <a:cs typeface="Calibri" panose="020F0502020204030204" pitchFamily="34" charset="0"/>
                        </a:rPr>
                        <a:t>Plan pays:                      60%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Open Sans"/>
                          <a:cs typeface="Calibri" panose="020F0502020204030204" pitchFamily="34" charset="0"/>
                        </a:rPr>
                        <a:t>Participant pays:            40% Preventative</a:t>
                      </a:r>
                      <a:r>
                        <a:rPr lang="en-US" sz="1600" baseline="0" dirty="0">
                          <a:latin typeface="Open Sans"/>
                          <a:cs typeface="Calibri" panose="020F0502020204030204" pitchFamily="34" charset="0"/>
                        </a:rPr>
                        <a:t> services:    40%</a:t>
                      </a:r>
                      <a:endParaRPr lang="en-US" sz="1600" dirty="0">
                        <a:latin typeface="Open Sans"/>
                        <a:cs typeface="Calibri" panose="020F0502020204030204" pitchFamily="34" charset="0"/>
                      </a:endParaRPr>
                    </a:p>
                  </a:txBody>
                  <a:tcPr marL="91432" marR="91432" marT="30913" marB="30913">
                    <a:solidFill>
                      <a:srgbClr val="059033">
                        <a:alpha val="14902"/>
                      </a:srgbClr>
                    </a:solidFill>
                  </a:tcPr>
                </a:tc>
                <a:extLst>
                  <a:ext uri="{0D108BD9-81ED-4DB2-BD59-A6C34878D82A}">
                    <a16:rowId xmlns:a16="http://schemas.microsoft.com/office/drawing/2014/main" val="10002"/>
                  </a:ext>
                </a:extLst>
              </a:tr>
              <a:tr h="996280">
                <a:tc>
                  <a:txBody>
                    <a:bodyPr/>
                    <a:lstStyle/>
                    <a:p>
                      <a:pPr algn="ctr"/>
                      <a:endParaRPr lang="en-US" sz="1600" dirty="0">
                        <a:latin typeface="Open Sans"/>
                        <a:cs typeface="Calibri" panose="020F0502020204030204" pitchFamily="34" charset="0"/>
                      </a:endParaRPr>
                    </a:p>
                    <a:p>
                      <a:pPr algn="ctr"/>
                      <a:r>
                        <a:rPr lang="en-US" sz="1600" dirty="0">
                          <a:latin typeface="Open Sans"/>
                          <a:cs typeface="Calibri" panose="020F0502020204030204" pitchFamily="34" charset="0"/>
                        </a:rPr>
                        <a:t>Out-of-Pocket</a:t>
                      </a:r>
                      <a:r>
                        <a:rPr lang="en-US" sz="1600" baseline="0" dirty="0">
                          <a:latin typeface="Open Sans"/>
                          <a:cs typeface="Calibri" panose="020F0502020204030204" pitchFamily="34" charset="0"/>
                        </a:rPr>
                        <a:t> Maximum</a:t>
                      </a:r>
                      <a:endParaRPr lang="en-US" sz="1600" dirty="0">
                        <a:latin typeface="Open Sans"/>
                        <a:cs typeface="Calibri" panose="020F0502020204030204" pitchFamily="34" charset="0"/>
                      </a:endParaRPr>
                    </a:p>
                  </a:txBody>
                  <a:tcPr marL="91432" marR="91432" marT="30913" marB="30913">
                    <a:solidFill>
                      <a:srgbClr val="059033">
                        <a:alpha val="2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latin typeface="Open Sans"/>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Open Sans"/>
                          <a:ea typeface="+mn-ea"/>
                          <a:cs typeface="Calibri" panose="020F0502020204030204" pitchFamily="34" charset="0"/>
                        </a:rPr>
                        <a:t>Per</a:t>
                      </a:r>
                      <a:r>
                        <a:rPr lang="en-US" sz="1600" kern="1200" baseline="0" dirty="0">
                          <a:solidFill>
                            <a:schemeClr val="dk1"/>
                          </a:solidFill>
                          <a:latin typeface="Open Sans"/>
                          <a:ea typeface="+mn-ea"/>
                          <a:cs typeface="Calibri" panose="020F0502020204030204" pitchFamily="34" charset="0"/>
                        </a:rPr>
                        <a:t> individual:            $7,050</a:t>
                      </a:r>
                      <a:endParaRPr lang="en-US" sz="1600" kern="1200" dirty="0">
                        <a:solidFill>
                          <a:schemeClr val="dk1"/>
                        </a:solidFill>
                        <a:latin typeface="Open Sans"/>
                        <a:ea typeface="+mn-ea"/>
                        <a:cs typeface="Calibri" panose="020F0502020204030204" pitchFamily="34" charset="0"/>
                      </a:endParaRPr>
                    </a:p>
                    <a:p>
                      <a:pPr algn="ctr"/>
                      <a:r>
                        <a:rPr lang="en-US" sz="1600" dirty="0">
                          <a:latin typeface="Open Sans"/>
                          <a:cs typeface="Calibri" panose="020F0502020204030204" pitchFamily="34" charset="0"/>
                        </a:rPr>
                        <a:t>Per</a:t>
                      </a:r>
                      <a:r>
                        <a:rPr lang="en-US" sz="1600" baseline="0" dirty="0">
                          <a:latin typeface="Open Sans"/>
                          <a:cs typeface="Calibri" panose="020F0502020204030204" pitchFamily="34" charset="0"/>
                        </a:rPr>
                        <a:t> family:                $14,100</a:t>
                      </a:r>
                      <a:endParaRPr lang="en-US" sz="1600" dirty="0">
                        <a:latin typeface="Open Sans"/>
                        <a:cs typeface="Calibri" panose="020F0502020204030204" pitchFamily="34" charset="0"/>
                      </a:endParaRPr>
                    </a:p>
                  </a:txBody>
                  <a:tcPr marL="91432" marR="91432" marT="30913" marB="30913">
                    <a:solidFill>
                      <a:srgbClr val="059033">
                        <a:alpha val="2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Open Sans"/>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Open Sans"/>
                          <a:cs typeface="Calibri" panose="020F0502020204030204" pitchFamily="34" charset="0"/>
                        </a:rPr>
                        <a:t>NONE</a:t>
                      </a:r>
                    </a:p>
                  </a:txBody>
                  <a:tcPr marL="91432" marR="91432" marT="30913" marB="30913">
                    <a:solidFill>
                      <a:srgbClr val="059033">
                        <a:alpha val="25098"/>
                      </a:srgbClr>
                    </a:solidFill>
                  </a:tcPr>
                </a:tc>
                <a:extLst>
                  <a:ext uri="{0D108BD9-81ED-4DB2-BD59-A6C34878D82A}">
                    <a16:rowId xmlns:a16="http://schemas.microsoft.com/office/drawing/2014/main" val="10003"/>
                  </a:ext>
                </a:extLst>
              </a:tr>
            </a:tbl>
          </a:graphicData>
        </a:graphic>
      </p:graphicFrame>
      <p:sp>
        <p:nvSpPr>
          <p:cNvPr id="17433" name="TextBox 4">
            <a:extLst>
              <a:ext uri="{FF2B5EF4-FFF2-40B4-BE49-F238E27FC236}">
                <a16:creationId xmlns:a16="http://schemas.microsoft.com/office/drawing/2014/main" id="{04B2EA1D-3869-4757-9D29-27DF008D18BF}"/>
              </a:ext>
            </a:extLst>
          </p:cNvPr>
          <p:cNvSpPr txBox="1">
            <a:spLocks noChangeArrowheads="1"/>
          </p:cNvSpPr>
          <p:nvPr/>
        </p:nvSpPr>
        <p:spPr bwMode="auto">
          <a:xfrm>
            <a:off x="1263394" y="2348315"/>
            <a:ext cx="569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lnSpc>
                <a:spcPct val="100000"/>
              </a:lnSpc>
              <a:spcBef>
                <a:spcPct val="0"/>
              </a:spcBef>
              <a:buFontTx/>
              <a:buNone/>
            </a:pPr>
            <a:r>
              <a:rPr lang="en-US" altLang="en-US" sz="3600" dirty="0">
                <a:solidFill>
                  <a:srgbClr val="059033"/>
                </a:solidFill>
                <a:latin typeface="Open Sans"/>
                <a:cs typeface="Calibri" panose="020F0502020204030204" pitchFamily="34" charset="0"/>
              </a:rPr>
              <a:t>1</a:t>
            </a:r>
          </a:p>
        </p:txBody>
      </p:sp>
      <p:sp>
        <p:nvSpPr>
          <p:cNvPr id="17434" name="TextBox 5">
            <a:extLst>
              <a:ext uri="{FF2B5EF4-FFF2-40B4-BE49-F238E27FC236}">
                <a16:creationId xmlns:a16="http://schemas.microsoft.com/office/drawing/2014/main" id="{672912C2-C3AF-4DC8-BD95-ED9BFB9FC8F4}"/>
              </a:ext>
            </a:extLst>
          </p:cNvPr>
          <p:cNvSpPr txBox="1">
            <a:spLocks noChangeArrowheads="1"/>
          </p:cNvSpPr>
          <p:nvPr/>
        </p:nvSpPr>
        <p:spPr bwMode="auto">
          <a:xfrm>
            <a:off x="1263393" y="3598686"/>
            <a:ext cx="569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lnSpc>
                <a:spcPct val="100000"/>
              </a:lnSpc>
              <a:spcBef>
                <a:spcPct val="0"/>
              </a:spcBef>
              <a:buFontTx/>
              <a:buNone/>
            </a:pPr>
            <a:r>
              <a:rPr lang="en-US" altLang="en-US" sz="3600" dirty="0">
                <a:solidFill>
                  <a:srgbClr val="059033"/>
                </a:solidFill>
                <a:latin typeface="Open Sans"/>
                <a:cs typeface="Calibri" panose="020F0502020204030204" pitchFamily="34" charset="0"/>
              </a:rPr>
              <a:t>2</a:t>
            </a:r>
          </a:p>
        </p:txBody>
      </p:sp>
      <p:sp>
        <p:nvSpPr>
          <p:cNvPr id="17435" name="TextBox 6">
            <a:extLst>
              <a:ext uri="{FF2B5EF4-FFF2-40B4-BE49-F238E27FC236}">
                <a16:creationId xmlns:a16="http://schemas.microsoft.com/office/drawing/2014/main" id="{88158CDE-EC9E-40BC-977D-0A3B8D723C59}"/>
              </a:ext>
            </a:extLst>
          </p:cNvPr>
          <p:cNvSpPr txBox="1">
            <a:spLocks noChangeArrowheads="1"/>
          </p:cNvSpPr>
          <p:nvPr/>
        </p:nvSpPr>
        <p:spPr bwMode="auto">
          <a:xfrm>
            <a:off x="1263395" y="4849058"/>
            <a:ext cx="569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lnSpc>
                <a:spcPct val="100000"/>
              </a:lnSpc>
              <a:spcBef>
                <a:spcPct val="0"/>
              </a:spcBef>
              <a:buFontTx/>
              <a:buNone/>
            </a:pPr>
            <a:r>
              <a:rPr lang="en-US" altLang="en-US" sz="3600" dirty="0">
                <a:solidFill>
                  <a:srgbClr val="059033"/>
                </a:solidFill>
                <a:latin typeface="Open Sans"/>
                <a:cs typeface="Calibri" panose="020F0502020204030204" pitchFamily="34" charset="0"/>
              </a:rPr>
              <a:t>3</a:t>
            </a:r>
          </a:p>
        </p:txBody>
      </p:sp>
      <p:sp>
        <p:nvSpPr>
          <p:cNvPr id="17436" name="Rectangle 7">
            <a:extLst>
              <a:ext uri="{FF2B5EF4-FFF2-40B4-BE49-F238E27FC236}">
                <a16:creationId xmlns:a16="http://schemas.microsoft.com/office/drawing/2014/main" id="{4A8BC78B-B68B-4375-ADF2-AF1C7B0B3B38}"/>
              </a:ext>
            </a:extLst>
          </p:cNvPr>
          <p:cNvSpPr>
            <a:spLocks noChangeArrowheads="1"/>
          </p:cNvSpPr>
          <p:nvPr/>
        </p:nvSpPr>
        <p:spPr bwMode="auto">
          <a:xfrm>
            <a:off x="3259135" y="5898356"/>
            <a:ext cx="567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defRPr>
            </a:lvl9pPr>
          </a:lstStyle>
          <a:p>
            <a:pPr eaLnBrk="1" hangingPunct="1">
              <a:lnSpc>
                <a:spcPct val="100000"/>
              </a:lnSpc>
              <a:spcBef>
                <a:spcPct val="0"/>
              </a:spcBef>
              <a:buFontTx/>
              <a:buNone/>
            </a:pPr>
            <a:r>
              <a:rPr lang="en-US" altLang="en-US" sz="1800" b="1" dirty="0">
                <a:solidFill>
                  <a:srgbClr val="FF0000"/>
                </a:solidFill>
                <a:latin typeface="Open Sans"/>
                <a:cs typeface="Calibri" panose="020F0502020204030204" pitchFamily="34" charset="0"/>
              </a:rPr>
              <a:t>NOTE: Deductibles include prescription expenses!  </a:t>
            </a:r>
            <a:endParaRPr lang="en-US" altLang="en-US" sz="1600" b="1" dirty="0">
              <a:solidFill>
                <a:srgbClr val="FF0000"/>
              </a:solidFill>
              <a:latin typeface="Open Sans"/>
              <a:cs typeface="Calibri" panose="020F0502020204030204" pitchFamily="34" charset="0"/>
            </a:endParaRPr>
          </a:p>
        </p:txBody>
      </p:sp>
      <p:pic>
        <p:nvPicPr>
          <p:cNvPr id="17438" name="Picture 9">
            <a:extLst>
              <a:ext uri="{FF2B5EF4-FFF2-40B4-BE49-F238E27FC236}">
                <a16:creationId xmlns:a16="http://schemas.microsoft.com/office/drawing/2014/main" id="{DA9A3BF4-30DC-4BA2-8F4F-FBA2BE335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525" b="33092"/>
          <a:stretch>
            <a:fillRect/>
          </a:stretch>
        </p:blipFill>
        <p:spPr bwMode="auto">
          <a:xfrm>
            <a:off x="9856071" y="812812"/>
            <a:ext cx="2243328" cy="47996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BCB26F64D59840A43BCF0247782F42" ma:contentTypeVersion="12" ma:contentTypeDescription="Create a new document." ma:contentTypeScope="" ma:versionID="7ff51f8216a240d8717111e8e971f432">
  <xsd:schema xmlns:xsd="http://www.w3.org/2001/XMLSchema" xmlns:xs="http://www.w3.org/2001/XMLSchema" xmlns:p="http://schemas.microsoft.com/office/2006/metadata/properties" xmlns:ns3="8d1c5a6a-9adc-4f49-a3e3-520b7b54f19b" xmlns:ns4="eb0ad41a-9b07-4937-82bd-894bd847c342" targetNamespace="http://schemas.microsoft.com/office/2006/metadata/properties" ma:root="true" ma:fieldsID="65d55c882817315004ceae710d02c8bf" ns3:_="" ns4:_="">
    <xsd:import namespace="8d1c5a6a-9adc-4f49-a3e3-520b7b54f19b"/>
    <xsd:import namespace="eb0ad41a-9b07-4937-82bd-894bd847c34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1c5a6a-9adc-4f49-a3e3-520b7b54f1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0ad41a-9b07-4937-82bd-894bd847c34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0E8B23-D0C4-4114-9163-388963BAB610}">
  <ds:schemaRefs>
    <ds:schemaRef ds:uri="http://www.w3.org/XML/1998/namespace"/>
    <ds:schemaRef ds:uri="http://schemas.microsoft.com/office/2006/documentManagement/types"/>
    <ds:schemaRef ds:uri="eb0ad41a-9b07-4937-82bd-894bd847c342"/>
    <ds:schemaRef ds:uri="http://purl.org/dc/terms/"/>
    <ds:schemaRef ds:uri="http://schemas.microsoft.com/office/infopath/2007/PartnerControls"/>
    <ds:schemaRef ds:uri="http://schemas.openxmlformats.org/package/2006/metadata/core-properties"/>
    <ds:schemaRef ds:uri="http://purl.org/dc/dcmitype/"/>
    <ds:schemaRef ds:uri="8d1c5a6a-9adc-4f49-a3e3-520b7b54f19b"/>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67B2FF7B-19C3-4358-AC8B-9067968288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1c5a6a-9adc-4f49-a3e3-520b7b54f19b"/>
    <ds:schemaRef ds:uri="eb0ad41a-9b07-4937-82bd-894bd847c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BAB6D5-7CBC-418B-B62B-822449AF9C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22666</TotalTime>
  <Words>7402</Words>
  <Application>Microsoft Office PowerPoint</Application>
  <PresentationFormat>Widescreen</PresentationFormat>
  <Paragraphs>1037</Paragraphs>
  <Slides>49</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Bell MT</vt:lpstr>
      <vt:lpstr>Calibri</vt:lpstr>
      <vt:lpstr>Calibri Light</vt:lpstr>
      <vt:lpstr>Georgia</vt:lpstr>
      <vt:lpstr>Open Sans</vt:lpstr>
      <vt:lpstr>Wingdings</vt:lpstr>
      <vt:lpstr>1_Office Theme</vt:lpstr>
      <vt:lpstr>Welcome to UNT!</vt:lpstr>
      <vt:lpstr>PowerPoint Presentation</vt:lpstr>
      <vt:lpstr>PowerPoint Presentation</vt:lpstr>
      <vt:lpstr>PowerPoint Presentation</vt:lpstr>
      <vt:lpstr>PowerPoint Presentation</vt:lpstr>
      <vt:lpstr>PowerPoint Presentation</vt:lpstr>
      <vt:lpstr>PowerPoint Presentation</vt:lpstr>
      <vt:lpstr>Health Select of Texas</vt:lpstr>
      <vt:lpstr>PowerPoint Presentation</vt:lpstr>
      <vt:lpstr>PowerPoint Presentation</vt:lpstr>
      <vt:lpstr>PowerPoint Presentation</vt:lpstr>
      <vt:lpstr>Virtual Visits</vt:lpstr>
      <vt:lpstr>PowerPoint Presentation</vt:lpstr>
      <vt:lpstr>PowerPoint Presentation</vt:lpstr>
      <vt:lpstr>PowerPoint Presentation</vt:lpstr>
      <vt:lpstr>PowerPoint Presentation</vt:lpstr>
      <vt:lpstr> Optional Benefits Available</vt:lpstr>
      <vt:lpstr>TexFlex Accounts</vt:lpstr>
      <vt:lpstr>Dental Insurance</vt:lpstr>
      <vt:lpstr>Dental Insurance Rates</vt:lpstr>
      <vt:lpstr>Vision Insurance</vt:lpstr>
      <vt:lpstr>Evidence of Insurability (EOI) </vt:lpstr>
      <vt:lpstr>PowerPoint Presentation</vt:lpstr>
      <vt:lpstr>Accidental Death and Dismemberment</vt:lpstr>
      <vt:lpstr>PowerPoint Presentation</vt:lpstr>
      <vt:lpstr>How to Enroll: 2 ways</vt:lpstr>
      <vt:lpstr>Employee Retirement System Of Texas </vt:lpstr>
      <vt:lpstr>Retirement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Reminders</vt:lpstr>
      <vt:lpstr>PowerPoint Presentation</vt:lpstr>
      <vt:lpstr>PowerPoint Presentation</vt:lpstr>
      <vt:lpstr>Employee Leave</vt:lpstr>
      <vt:lpstr>Family Medical Leave Act (FMLA)</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minter</dc:creator>
  <cp:lastModifiedBy>Blackwell, Sarah</cp:lastModifiedBy>
  <cp:revision>208</cp:revision>
  <dcterms:created xsi:type="dcterms:W3CDTF">2018-01-04T17:25:15Z</dcterms:created>
  <dcterms:modified xsi:type="dcterms:W3CDTF">2024-02-06T20:47:34Z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0x01010015BCB26F64D59840A43BCF0247782F42</vt:lpwstr>
  </property>
</Properties>
</file>